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x="18288000" cy="10287000"/>
  <p:notesSz cx="6858000" cy="9144000"/>
  <p:embeddedFontLst>
    <p:embeddedFont>
      <p:font typeface="Coco Gothic Bold" charset="1" panose="00000000000000000000"/>
      <p:regular r:id="rId42"/>
    </p:embeddedFont>
    <p:embeddedFont>
      <p:font typeface="Coco Gothic" charset="1" panose="00000000000000000000"/>
      <p:regular r:id="rId43"/>
    </p:embeddedFont>
    <p:embeddedFont>
      <p:font typeface="Poppins Light" charset="1" panose="00000400000000000000"/>
      <p:regular r:id="rId44"/>
    </p:embeddedFont>
    <p:embeddedFont>
      <p:font typeface="Canva Sans Bold" charset="1" panose="020B0803030501040103"/>
      <p:regular r:id="rId45"/>
    </p:embeddedFont>
    <p:embeddedFont>
      <p:font typeface="Canva Sans" charset="1" panose="020B0503030501040103"/>
      <p:regular r:id="rId46"/>
    </p:embeddedFont>
    <p:embeddedFont>
      <p:font typeface="Open Sans Bold" charset="1" panose="020B0806030504020204"/>
      <p:regular r:id="rId47"/>
    </p:embeddedFont>
    <p:embeddedFont>
      <p:font typeface="Poppins" charset="1" panose="00000500000000000000"/>
      <p:regular r:id="rId48"/>
    </p:embeddedFont>
    <p:embeddedFont>
      <p:font typeface="Poppins Bold" charset="1" panose="00000800000000000000"/>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TextBox 3" id="3"/>
          <p:cNvSpPr txBox="true"/>
          <p:nvPr/>
        </p:nvSpPr>
        <p:spPr>
          <a:xfrm rot="0">
            <a:off x="1028700" y="2022015"/>
            <a:ext cx="16230600" cy="925195"/>
          </a:xfrm>
          <a:prstGeom prst="rect">
            <a:avLst/>
          </a:prstGeom>
        </p:spPr>
        <p:txBody>
          <a:bodyPr anchor="t" rtlCol="false" tIns="0" lIns="0" bIns="0" rIns="0">
            <a:spAutoFit/>
          </a:bodyPr>
          <a:lstStyle/>
          <a:p>
            <a:pPr algn="ctr">
              <a:lnSpc>
                <a:spcPts val="7279"/>
              </a:lnSpc>
            </a:pPr>
            <a:r>
              <a:rPr lang="en-US" b="true" sz="5199">
                <a:solidFill>
                  <a:srgbClr val="FFFDF7"/>
                </a:solidFill>
                <a:latin typeface="Coco Gothic Bold"/>
                <a:ea typeface="Coco Gothic Bold"/>
                <a:cs typeface="Coco Gothic Bold"/>
                <a:sym typeface="Coco Gothic Bold"/>
              </a:rPr>
              <a:t>CONCEPTION ET IMPLÉMENTATION :</a:t>
            </a:r>
          </a:p>
        </p:txBody>
      </p:sp>
      <p:grpSp>
        <p:nvGrpSpPr>
          <p:cNvPr name="Group 4" id="4"/>
          <p:cNvGrpSpPr/>
          <p:nvPr/>
        </p:nvGrpSpPr>
        <p:grpSpPr>
          <a:xfrm rot="0">
            <a:off x="725728" y="722948"/>
            <a:ext cx="16836543" cy="305753"/>
            <a:chOff x="0" y="0"/>
            <a:chExt cx="22448725" cy="407670"/>
          </a:xfrm>
        </p:grpSpPr>
        <p:sp>
          <p:nvSpPr>
            <p:cNvPr name="AutoShape 5" id="5"/>
            <p:cNvSpPr/>
            <p:nvPr/>
          </p:nvSpPr>
          <p:spPr>
            <a:xfrm flipV="true">
              <a:off x="0" y="401320"/>
              <a:ext cx="22448725" cy="0"/>
            </a:xfrm>
            <a:prstGeom prst="line">
              <a:avLst/>
            </a:prstGeom>
            <a:ln cap="flat" w="12700">
              <a:solidFill>
                <a:srgbClr val="FFFFFF"/>
              </a:solidFill>
              <a:prstDash val="solid"/>
              <a:headEnd type="none" len="sm" w="sm"/>
              <a:tailEnd type="none" len="sm" w="sm"/>
            </a:ln>
          </p:spPr>
        </p:sp>
        <p:sp>
          <p:nvSpPr>
            <p:cNvPr name="TextBox 6" id="6"/>
            <p:cNvSpPr txBox="true"/>
            <p:nvPr/>
          </p:nvSpPr>
          <p:spPr>
            <a:xfrm rot="0">
              <a:off x="0" y="19050"/>
              <a:ext cx="10337735" cy="280670"/>
            </a:xfrm>
            <a:prstGeom prst="rect">
              <a:avLst/>
            </a:prstGeom>
          </p:spPr>
          <p:txBody>
            <a:bodyPr anchor="t" rtlCol="false" tIns="0" lIns="0" bIns="0" rIns="0">
              <a:spAutoFit/>
            </a:bodyPr>
            <a:lstStyle/>
            <a:p>
              <a:pPr algn="l">
                <a:lnSpc>
                  <a:spcPts val="1455"/>
                </a:lnSpc>
              </a:pPr>
              <a:r>
                <a:rPr lang="en-US" sz="1500" b="true">
                  <a:solidFill>
                    <a:srgbClr val="FFFFFF"/>
                  </a:solidFill>
                  <a:latin typeface="Coco Gothic Bold"/>
                  <a:ea typeface="Coco Gothic Bold"/>
                  <a:cs typeface="Coco Gothic Bold"/>
                  <a:sym typeface="Coco Gothic Bold"/>
                </a:rPr>
                <a:t>PROJET DE BASES DE DONNÉES</a:t>
              </a:r>
            </a:p>
          </p:txBody>
        </p:sp>
        <p:sp>
          <p:nvSpPr>
            <p:cNvPr name="TextBox 7" id="7"/>
            <p:cNvSpPr txBox="true"/>
            <p:nvPr/>
          </p:nvSpPr>
          <p:spPr>
            <a:xfrm rot="0">
              <a:off x="12110989" y="19050"/>
              <a:ext cx="10337735" cy="280670"/>
            </a:xfrm>
            <a:prstGeom prst="rect">
              <a:avLst/>
            </a:prstGeom>
          </p:spPr>
          <p:txBody>
            <a:bodyPr anchor="t" rtlCol="false" tIns="0" lIns="0" bIns="0" rIns="0">
              <a:spAutoFit/>
            </a:bodyPr>
            <a:lstStyle/>
            <a:p>
              <a:pPr algn="r">
                <a:lnSpc>
                  <a:spcPts val="1455"/>
                </a:lnSpc>
              </a:pPr>
              <a:r>
                <a:rPr lang="en-US" b="true" sz="1500">
                  <a:solidFill>
                    <a:srgbClr val="FFFFFF"/>
                  </a:solidFill>
                  <a:latin typeface="Coco Gothic Bold"/>
                  <a:ea typeface="Coco Gothic Bold"/>
                  <a:cs typeface="Coco Gothic Bold"/>
                  <a:sym typeface="Coco Gothic Bold"/>
                </a:rPr>
                <a:t>04/12/2024</a:t>
              </a:r>
            </a:p>
          </p:txBody>
        </p:sp>
      </p:grpSp>
      <p:sp>
        <p:nvSpPr>
          <p:cNvPr name="TextBox 8" id="8"/>
          <p:cNvSpPr txBox="true"/>
          <p:nvPr/>
        </p:nvSpPr>
        <p:spPr>
          <a:xfrm rot="0">
            <a:off x="1028700" y="3871135"/>
            <a:ext cx="16230600" cy="2764155"/>
          </a:xfrm>
          <a:prstGeom prst="rect">
            <a:avLst/>
          </a:prstGeom>
        </p:spPr>
        <p:txBody>
          <a:bodyPr anchor="t" rtlCol="false" tIns="0" lIns="0" bIns="0" rIns="0">
            <a:spAutoFit/>
          </a:bodyPr>
          <a:lstStyle/>
          <a:p>
            <a:pPr algn="ctr">
              <a:lnSpc>
                <a:spcPts val="10919"/>
              </a:lnSpc>
            </a:pPr>
            <a:r>
              <a:rPr lang="en-US" b="true" sz="7800">
                <a:solidFill>
                  <a:srgbClr val="FFFDF7"/>
                </a:solidFill>
                <a:latin typeface="Coco Gothic Bold"/>
                <a:ea typeface="Coco Gothic Bold"/>
                <a:cs typeface="Coco Gothic Bold"/>
                <a:sym typeface="Coco Gothic Bold"/>
              </a:rPr>
              <a:t>SYSTÈME DE GESTION SCOLAIRE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478418" y="474099"/>
            <a:ext cx="17331164" cy="9338801"/>
            <a:chOff x="0" y="0"/>
            <a:chExt cx="2685051" cy="1446825"/>
          </a:xfrm>
        </p:grpSpPr>
        <p:sp>
          <p:nvSpPr>
            <p:cNvPr name="Freeform 3" id="3"/>
            <p:cNvSpPr/>
            <p:nvPr/>
          </p:nvSpPr>
          <p:spPr>
            <a:xfrm flipH="false" flipV="false" rot="0">
              <a:off x="0" y="0"/>
              <a:ext cx="2685051" cy="1446825"/>
            </a:xfrm>
            <a:custGeom>
              <a:avLst/>
              <a:gdLst/>
              <a:ahLst/>
              <a:cxnLst/>
              <a:rect r="r" b="b" t="t" l="l"/>
              <a:pathLst>
                <a:path h="1446825" w="2685051">
                  <a:moveTo>
                    <a:pt x="0" y="0"/>
                  </a:moveTo>
                  <a:lnTo>
                    <a:pt x="2685051" y="0"/>
                  </a:lnTo>
                  <a:lnTo>
                    <a:pt x="2685051" y="1446825"/>
                  </a:lnTo>
                  <a:lnTo>
                    <a:pt x="0" y="1446825"/>
                  </a:lnTo>
                  <a:close/>
                </a:path>
              </a:pathLst>
            </a:custGeom>
            <a:blipFill>
              <a:blip r:embed="rId2"/>
              <a:stretch>
                <a:fillRect l="0" t="-89273" r="0" b="-89273"/>
              </a:stretch>
            </a:blipFill>
          </p:spPr>
        </p:sp>
      </p:grpSp>
      <p:grpSp>
        <p:nvGrpSpPr>
          <p:cNvPr name="Group 4" id="4"/>
          <p:cNvGrpSpPr/>
          <p:nvPr/>
        </p:nvGrpSpPr>
        <p:grpSpPr>
          <a:xfrm rot="0">
            <a:off x="17376936" y="9387996"/>
            <a:ext cx="432646" cy="424904"/>
            <a:chOff x="0" y="0"/>
            <a:chExt cx="113948" cy="111909"/>
          </a:xfrm>
        </p:grpSpPr>
        <p:sp>
          <p:nvSpPr>
            <p:cNvPr name="Freeform 5" id="5"/>
            <p:cNvSpPr/>
            <p:nvPr/>
          </p:nvSpPr>
          <p:spPr>
            <a:xfrm flipH="false" flipV="false" rot="0">
              <a:off x="0" y="0"/>
              <a:ext cx="113948" cy="111909"/>
            </a:xfrm>
            <a:custGeom>
              <a:avLst/>
              <a:gdLst/>
              <a:ahLst/>
              <a:cxnLst/>
              <a:rect r="r" b="b" t="t" l="l"/>
              <a:pathLst>
                <a:path h="111909" w="113948">
                  <a:moveTo>
                    <a:pt x="0" y="0"/>
                  </a:moveTo>
                  <a:lnTo>
                    <a:pt x="113948" y="0"/>
                  </a:lnTo>
                  <a:lnTo>
                    <a:pt x="113948" y="111909"/>
                  </a:lnTo>
                  <a:lnTo>
                    <a:pt x="0" y="111909"/>
                  </a:lnTo>
                  <a:close/>
                </a:path>
              </a:pathLst>
            </a:custGeom>
            <a:solidFill>
              <a:srgbClr val="FFD21B"/>
            </a:solidFill>
          </p:spPr>
        </p:sp>
        <p:sp>
          <p:nvSpPr>
            <p:cNvPr name="TextBox 6" id="6"/>
            <p:cNvSpPr txBox="true"/>
            <p:nvPr/>
          </p:nvSpPr>
          <p:spPr>
            <a:xfrm>
              <a:off x="0" y="19050"/>
              <a:ext cx="113948" cy="92859"/>
            </a:xfrm>
            <a:prstGeom prst="rect">
              <a:avLst/>
            </a:prstGeom>
          </p:spPr>
          <p:txBody>
            <a:bodyPr anchor="ctr" rtlCol="false" tIns="50800" lIns="50800" bIns="50800" rIns="50800"/>
            <a:lstStyle/>
            <a:p>
              <a:pPr algn="ctr">
                <a:lnSpc>
                  <a:spcPts val="1455"/>
                </a:lnSpc>
              </a:pPr>
            </a:p>
          </p:txBody>
        </p:sp>
      </p:grpSp>
      <p:sp>
        <p:nvSpPr>
          <p:cNvPr name="AutoShape 7" id="7"/>
          <p:cNvSpPr/>
          <p:nvPr/>
        </p:nvSpPr>
        <p:spPr>
          <a:xfrm flipV="true">
            <a:off x="725728" y="1023937"/>
            <a:ext cx="16836543" cy="0"/>
          </a:xfrm>
          <a:prstGeom prst="line">
            <a:avLst/>
          </a:prstGeom>
          <a:ln cap="flat" w="9525">
            <a:solidFill>
              <a:srgbClr val="FEFEFE"/>
            </a:solidFill>
            <a:prstDash val="solid"/>
            <a:headEnd type="none" len="sm" w="sm"/>
            <a:tailEnd type="none" len="sm" w="sm"/>
          </a:ln>
        </p:spPr>
      </p:sp>
      <p:sp>
        <p:nvSpPr>
          <p:cNvPr name="Freeform 8" id="8"/>
          <p:cNvSpPr/>
          <p:nvPr/>
        </p:nvSpPr>
        <p:spPr>
          <a:xfrm flipH="false" flipV="false" rot="0">
            <a:off x="725728" y="1302664"/>
            <a:ext cx="16651207" cy="7597113"/>
          </a:xfrm>
          <a:custGeom>
            <a:avLst/>
            <a:gdLst/>
            <a:ahLst/>
            <a:cxnLst/>
            <a:rect r="r" b="b" t="t" l="l"/>
            <a:pathLst>
              <a:path h="7597113" w="16651207">
                <a:moveTo>
                  <a:pt x="0" y="0"/>
                </a:moveTo>
                <a:lnTo>
                  <a:pt x="16651208" y="0"/>
                </a:lnTo>
                <a:lnTo>
                  <a:pt x="16651208" y="7597113"/>
                </a:lnTo>
                <a:lnTo>
                  <a:pt x="0" y="7597113"/>
                </a:lnTo>
                <a:lnTo>
                  <a:pt x="0" y="0"/>
                </a:lnTo>
                <a:close/>
              </a:path>
            </a:pathLst>
          </a:custGeom>
          <a:blipFill>
            <a:blip r:embed="rId3"/>
            <a:stretch>
              <a:fillRect l="0" t="0" r="0" b="0"/>
            </a:stretch>
          </a:blipFill>
        </p:spPr>
      </p:sp>
      <p:sp>
        <p:nvSpPr>
          <p:cNvPr name="TextBox 9" id="9"/>
          <p:cNvSpPr txBox="true"/>
          <p:nvPr/>
        </p:nvSpPr>
        <p:spPr>
          <a:xfrm rot="0">
            <a:off x="17376936" y="9507103"/>
            <a:ext cx="432646" cy="205740"/>
          </a:xfrm>
          <a:prstGeom prst="rect">
            <a:avLst/>
          </a:prstGeom>
        </p:spPr>
        <p:txBody>
          <a:bodyPr anchor="t" rtlCol="false" tIns="0" lIns="0" bIns="0" rIns="0">
            <a:spAutoFit/>
          </a:bodyPr>
          <a:lstStyle/>
          <a:p>
            <a:pPr algn="ctr">
              <a:lnSpc>
                <a:spcPts val="1455"/>
              </a:lnSpc>
            </a:pPr>
            <a:r>
              <a:rPr lang="en-US" b="true" sz="1500">
                <a:solidFill>
                  <a:srgbClr val="FFFFFF"/>
                </a:solidFill>
                <a:latin typeface="Coco Gothic Bold"/>
                <a:ea typeface="Coco Gothic Bold"/>
                <a:cs typeface="Coco Gothic Bold"/>
                <a:sym typeface="Coco Gothic Bold"/>
              </a:rPr>
              <a:t>7</a:t>
            </a:r>
          </a:p>
        </p:txBody>
      </p:sp>
      <p:grpSp>
        <p:nvGrpSpPr>
          <p:cNvPr name="Group 10" id="10"/>
          <p:cNvGrpSpPr/>
          <p:nvPr/>
        </p:nvGrpSpPr>
        <p:grpSpPr>
          <a:xfrm rot="0">
            <a:off x="725728" y="722948"/>
            <a:ext cx="16836543" cy="305753"/>
            <a:chOff x="0" y="0"/>
            <a:chExt cx="22448725" cy="407670"/>
          </a:xfrm>
        </p:grpSpPr>
        <p:sp>
          <p:nvSpPr>
            <p:cNvPr name="AutoShape 11" id="11"/>
            <p:cNvSpPr/>
            <p:nvPr/>
          </p:nvSpPr>
          <p:spPr>
            <a:xfrm flipV="true">
              <a:off x="0" y="401320"/>
              <a:ext cx="22448725" cy="0"/>
            </a:xfrm>
            <a:prstGeom prst="line">
              <a:avLst/>
            </a:prstGeom>
            <a:ln cap="flat" w="12700">
              <a:solidFill>
                <a:srgbClr val="FFFFFF"/>
              </a:solidFill>
              <a:prstDash val="solid"/>
              <a:headEnd type="none" len="sm" w="sm"/>
              <a:tailEnd type="none" len="sm" w="sm"/>
            </a:ln>
          </p:spPr>
        </p:sp>
        <p:sp>
          <p:nvSpPr>
            <p:cNvPr name="TextBox 12" id="12"/>
            <p:cNvSpPr txBox="true"/>
            <p:nvPr/>
          </p:nvSpPr>
          <p:spPr>
            <a:xfrm rot="0">
              <a:off x="0" y="19050"/>
              <a:ext cx="10337735" cy="280670"/>
            </a:xfrm>
            <a:prstGeom prst="rect">
              <a:avLst/>
            </a:prstGeom>
          </p:spPr>
          <p:txBody>
            <a:bodyPr anchor="t" rtlCol="false" tIns="0" lIns="0" bIns="0" rIns="0">
              <a:spAutoFit/>
            </a:bodyPr>
            <a:lstStyle/>
            <a:p>
              <a:pPr algn="l">
                <a:lnSpc>
                  <a:spcPts val="1455"/>
                </a:lnSpc>
              </a:pPr>
              <a:r>
                <a:rPr lang="en-US" sz="1500" b="true">
                  <a:solidFill>
                    <a:srgbClr val="FFFFFF"/>
                  </a:solidFill>
                  <a:latin typeface="Coco Gothic Bold"/>
                  <a:ea typeface="Coco Gothic Bold"/>
                  <a:cs typeface="Coco Gothic Bold"/>
                  <a:sym typeface="Coco Gothic Bold"/>
                </a:rPr>
                <a:t>PROJET DE BASES DE DONNÉES</a:t>
              </a:r>
            </a:p>
          </p:txBody>
        </p:sp>
      </p:grpSp>
    </p:spTree>
  </p:cSld>
  <p:clrMapOvr>
    <a:masterClrMapping/>
  </p:clrMapOvr>
  <p:transition spd="fast">
    <p:push dir="l"/>
  </p:transition>
</p:sld>
</file>

<file path=ppt/slides/slide11.xml><?xml version="1.0" encoding="utf-8"?>
<p:sld xmlns:p="http://schemas.openxmlformats.org/presentationml/2006/main" xmlns:a="http://schemas.openxmlformats.org/drawingml/2006/main">
  <p:cSld>
    <p:bg>
      <p:bgPr>
        <a:solidFill>
          <a:srgbClr val="1A1B1D"/>
        </a:solidFill>
      </p:bgPr>
    </p:bg>
    <p:spTree>
      <p:nvGrpSpPr>
        <p:cNvPr id="1" name=""/>
        <p:cNvGrpSpPr/>
        <p:nvPr/>
      </p:nvGrpSpPr>
      <p:grpSpPr>
        <a:xfrm>
          <a:off x="0" y="0"/>
          <a:ext cx="0" cy="0"/>
          <a:chOff x="0" y="0"/>
          <a:chExt cx="0" cy="0"/>
        </a:xfrm>
      </p:grpSpPr>
      <p:sp>
        <p:nvSpPr>
          <p:cNvPr name="TextBox 2" id="2"/>
          <p:cNvSpPr txBox="true"/>
          <p:nvPr/>
        </p:nvSpPr>
        <p:spPr>
          <a:xfrm rot="0">
            <a:off x="-234270" y="904875"/>
            <a:ext cx="18522270" cy="833122"/>
          </a:xfrm>
          <a:prstGeom prst="rect">
            <a:avLst/>
          </a:prstGeom>
        </p:spPr>
        <p:txBody>
          <a:bodyPr anchor="t" rtlCol="false" tIns="0" lIns="0" bIns="0" rIns="0">
            <a:spAutoFit/>
          </a:bodyPr>
          <a:lstStyle/>
          <a:p>
            <a:pPr algn="ctr">
              <a:lnSpc>
                <a:spcPts val="6579"/>
              </a:lnSpc>
              <a:spcBef>
                <a:spcPct val="0"/>
              </a:spcBef>
            </a:pPr>
            <a:r>
              <a:rPr lang="en-US" b="true" sz="4699">
                <a:solidFill>
                  <a:srgbClr val="FFB800"/>
                </a:solidFill>
                <a:latin typeface="Coco Gothic Bold"/>
                <a:ea typeface="Coco Gothic Bold"/>
                <a:cs typeface="Coco Gothic Bold"/>
                <a:sym typeface="Coco Gothic Bold"/>
              </a:rPr>
              <a:t>POURQUOI LE SCHÉMA EST EN 3FN</a:t>
            </a:r>
          </a:p>
        </p:txBody>
      </p:sp>
      <p:sp>
        <p:nvSpPr>
          <p:cNvPr name="TextBox 3" id="3"/>
          <p:cNvSpPr txBox="true"/>
          <p:nvPr/>
        </p:nvSpPr>
        <p:spPr>
          <a:xfrm rot="0">
            <a:off x="1028700" y="2220157"/>
            <a:ext cx="17590711" cy="755015"/>
          </a:xfrm>
          <a:prstGeom prst="rect">
            <a:avLst/>
          </a:prstGeom>
        </p:spPr>
        <p:txBody>
          <a:bodyPr anchor="t" rtlCol="false" tIns="0" lIns="0" bIns="0" rIns="0">
            <a:spAutoFit/>
          </a:bodyPr>
          <a:lstStyle/>
          <a:p>
            <a:pPr algn="l">
              <a:lnSpc>
                <a:spcPts val="6160"/>
              </a:lnSpc>
            </a:pPr>
            <a:r>
              <a:rPr lang="en-US" sz="4400" b="true">
                <a:solidFill>
                  <a:srgbClr val="FFFFFF"/>
                </a:solidFill>
                <a:latin typeface="Canva Sans Bold"/>
                <a:ea typeface="Canva Sans Bold"/>
                <a:cs typeface="Canva Sans Bold"/>
                <a:sym typeface="Canva Sans Bold"/>
              </a:rPr>
              <a:t>1FN (Première forme normale)</a:t>
            </a:r>
          </a:p>
        </p:txBody>
      </p:sp>
      <p:sp>
        <p:nvSpPr>
          <p:cNvPr name="TextBox 4" id="4"/>
          <p:cNvSpPr txBox="true"/>
          <p:nvPr/>
        </p:nvSpPr>
        <p:spPr>
          <a:xfrm rot="0">
            <a:off x="0" y="3919855"/>
            <a:ext cx="18288000" cy="238061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FFFFFF"/>
                </a:solidFill>
                <a:latin typeface="Canva Sans"/>
                <a:ea typeface="Canva Sans"/>
                <a:cs typeface="Canva Sans"/>
                <a:sym typeface="Canva Sans"/>
              </a:rPr>
              <a:t>Toutes les tables contiennent </a:t>
            </a:r>
            <a:r>
              <a:rPr lang="en-US" sz="3399">
                <a:solidFill>
                  <a:srgbClr val="FFFFFF"/>
                </a:solidFill>
                <a:latin typeface="Canva Sans"/>
                <a:ea typeface="Canva Sans"/>
                <a:cs typeface="Canva Sans"/>
                <a:sym typeface="Canva Sans"/>
              </a:rPr>
              <a:t>des données atomiques (pas de colonnes multivaluées ou répétées).</a:t>
            </a:r>
          </a:p>
          <a:p>
            <a:pPr algn="l" marL="734059" indent="-367030" lvl="1">
              <a:lnSpc>
                <a:spcPts val="4759"/>
              </a:lnSpc>
              <a:buFont typeface="Arial"/>
              <a:buChar char="•"/>
            </a:pPr>
            <a:r>
              <a:rPr lang="en-US" sz="3399">
                <a:solidFill>
                  <a:srgbClr val="FFFFFF"/>
                </a:solidFill>
                <a:latin typeface="Canva Sans"/>
                <a:ea typeface="Canva Sans"/>
                <a:cs typeface="Canva Sans"/>
                <a:sym typeface="Canva Sans"/>
              </a:rPr>
              <a:t>Chaque table a une clé primaire qui identifie de manière unique chaque ligne</a:t>
            </a:r>
          </a:p>
          <a:p>
            <a:pPr algn="ctr">
              <a:lnSpc>
                <a:spcPts val="4759"/>
              </a:lnSpc>
            </a:pPr>
          </a:p>
        </p:txBody>
      </p:sp>
    </p:spTree>
  </p:cSld>
  <p:clrMapOvr>
    <a:masterClrMapping/>
  </p:clrMapOvr>
  <p:transition spd="fast">
    <p:push dir="l"/>
  </p:transition>
</p:sld>
</file>

<file path=ppt/slides/slide12.xml><?xml version="1.0" encoding="utf-8"?>
<p:sld xmlns:p="http://schemas.openxmlformats.org/presentationml/2006/main" xmlns:a="http://schemas.openxmlformats.org/drawingml/2006/main">
  <p:cSld>
    <p:bg>
      <p:bgPr>
        <a:solidFill>
          <a:srgbClr val="1A1B1D"/>
        </a:solidFill>
      </p:bgPr>
    </p:bg>
    <p:spTree>
      <p:nvGrpSpPr>
        <p:cNvPr id="1" name=""/>
        <p:cNvGrpSpPr/>
        <p:nvPr/>
      </p:nvGrpSpPr>
      <p:grpSpPr>
        <a:xfrm>
          <a:off x="0" y="0"/>
          <a:ext cx="0" cy="0"/>
          <a:chOff x="0" y="0"/>
          <a:chExt cx="0" cy="0"/>
        </a:xfrm>
      </p:grpSpPr>
      <p:sp>
        <p:nvSpPr>
          <p:cNvPr name="TextBox 2" id="2"/>
          <p:cNvSpPr txBox="true"/>
          <p:nvPr/>
        </p:nvSpPr>
        <p:spPr>
          <a:xfrm rot="0">
            <a:off x="-234270" y="904875"/>
            <a:ext cx="18522270" cy="833122"/>
          </a:xfrm>
          <a:prstGeom prst="rect">
            <a:avLst/>
          </a:prstGeom>
        </p:spPr>
        <p:txBody>
          <a:bodyPr anchor="t" rtlCol="false" tIns="0" lIns="0" bIns="0" rIns="0">
            <a:spAutoFit/>
          </a:bodyPr>
          <a:lstStyle/>
          <a:p>
            <a:pPr algn="ctr">
              <a:lnSpc>
                <a:spcPts val="6579"/>
              </a:lnSpc>
              <a:spcBef>
                <a:spcPct val="0"/>
              </a:spcBef>
            </a:pPr>
            <a:r>
              <a:rPr lang="en-US" b="true" sz="4699">
                <a:solidFill>
                  <a:srgbClr val="FFB800"/>
                </a:solidFill>
                <a:latin typeface="Coco Gothic Bold"/>
                <a:ea typeface="Coco Gothic Bold"/>
                <a:cs typeface="Coco Gothic Bold"/>
                <a:sym typeface="Coco Gothic Bold"/>
              </a:rPr>
              <a:t>POURQUOI LE SCHÉMA EST EN 3FN</a:t>
            </a:r>
          </a:p>
        </p:txBody>
      </p:sp>
      <p:sp>
        <p:nvSpPr>
          <p:cNvPr name="TextBox 3" id="3"/>
          <p:cNvSpPr txBox="true"/>
          <p:nvPr/>
        </p:nvSpPr>
        <p:spPr>
          <a:xfrm rot="0">
            <a:off x="1028700" y="2220157"/>
            <a:ext cx="17590711" cy="755015"/>
          </a:xfrm>
          <a:prstGeom prst="rect">
            <a:avLst/>
          </a:prstGeom>
        </p:spPr>
        <p:txBody>
          <a:bodyPr anchor="t" rtlCol="false" tIns="0" lIns="0" bIns="0" rIns="0">
            <a:spAutoFit/>
          </a:bodyPr>
          <a:lstStyle/>
          <a:p>
            <a:pPr algn="l">
              <a:lnSpc>
                <a:spcPts val="6160"/>
              </a:lnSpc>
            </a:pPr>
            <a:r>
              <a:rPr lang="en-US" sz="4400" b="true">
                <a:solidFill>
                  <a:srgbClr val="FFFFFF"/>
                </a:solidFill>
                <a:latin typeface="Canva Sans Bold"/>
                <a:ea typeface="Canva Sans Bold"/>
                <a:cs typeface="Canva Sans Bold"/>
                <a:sym typeface="Canva Sans Bold"/>
              </a:rPr>
              <a:t>2FN( Deuxième forme normale)</a:t>
            </a:r>
          </a:p>
        </p:txBody>
      </p:sp>
      <p:sp>
        <p:nvSpPr>
          <p:cNvPr name="TextBox 4" id="4"/>
          <p:cNvSpPr txBox="true"/>
          <p:nvPr/>
        </p:nvSpPr>
        <p:spPr>
          <a:xfrm rot="0">
            <a:off x="0" y="3919855"/>
            <a:ext cx="18288000" cy="238061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FFFFFF"/>
                </a:solidFill>
                <a:latin typeface="Canva Sans"/>
                <a:ea typeface="Canva Sans"/>
                <a:cs typeface="Canva Sans"/>
                <a:sym typeface="Canva Sans"/>
              </a:rPr>
              <a:t>Chaque table est en 1FN.</a:t>
            </a:r>
          </a:p>
          <a:p>
            <a:pPr algn="l" marL="734059" indent="-367030" lvl="1">
              <a:lnSpc>
                <a:spcPts val="4759"/>
              </a:lnSpc>
              <a:buFont typeface="Arial"/>
              <a:buChar char="•"/>
            </a:pPr>
            <a:r>
              <a:rPr lang="en-US" sz="3399">
                <a:solidFill>
                  <a:srgbClr val="FFFFFF"/>
                </a:solidFill>
                <a:latin typeface="Canva Sans"/>
                <a:ea typeface="Canva Sans"/>
                <a:cs typeface="Canva Sans"/>
                <a:sym typeface="Canva Sans"/>
              </a:rPr>
              <a:t>Les identifiants uniques comme ID_Etudiant ou ID_Classe évitent les dépendances partielles.</a:t>
            </a:r>
          </a:p>
          <a:p>
            <a:pPr algn="ctr">
              <a:lnSpc>
                <a:spcPts val="4759"/>
              </a:lnSpc>
            </a:pP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1A1B1D"/>
        </a:solidFill>
      </p:bgPr>
    </p:bg>
    <p:spTree>
      <p:nvGrpSpPr>
        <p:cNvPr id="1" name=""/>
        <p:cNvGrpSpPr/>
        <p:nvPr/>
      </p:nvGrpSpPr>
      <p:grpSpPr>
        <a:xfrm>
          <a:off x="0" y="0"/>
          <a:ext cx="0" cy="0"/>
          <a:chOff x="0" y="0"/>
          <a:chExt cx="0" cy="0"/>
        </a:xfrm>
      </p:grpSpPr>
      <p:sp>
        <p:nvSpPr>
          <p:cNvPr name="TextBox 2" id="2"/>
          <p:cNvSpPr txBox="true"/>
          <p:nvPr/>
        </p:nvSpPr>
        <p:spPr>
          <a:xfrm rot="0">
            <a:off x="-234270" y="904875"/>
            <a:ext cx="18522270" cy="833122"/>
          </a:xfrm>
          <a:prstGeom prst="rect">
            <a:avLst/>
          </a:prstGeom>
        </p:spPr>
        <p:txBody>
          <a:bodyPr anchor="t" rtlCol="false" tIns="0" lIns="0" bIns="0" rIns="0">
            <a:spAutoFit/>
          </a:bodyPr>
          <a:lstStyle/>
          <a:p>
            <a:pPr algn="ctr">
              <a:lnSpc>
                <a:spcPts val="6579"/>
              </a:lnSpc>
              <a:spcBef>
                <a:spcPct val="0"/>
              </a:spcBef>
            </a:pPr>
            <a:r>
              <a:rPr lang="en-US" b="true" sz="4699">
                <a:solidFill>
                  <a:srgbClr val="FFB800"/>
                </a:solidFill>
                <a:latin typeface="Coco Gothic Bold"/>
                <a:ea typeface="Coco Gothic Bold"/>
                <a:cs typeface="Coco Gothic Bold"/>
                <a:sym typeface="Coco Gothic Bold"/>
              </a:rPr>
              <a:t>POURQUOI LE SCHÉMA EST EN 3FN</a:t>
            </a:r>
          </a:p>
        </p:txBody>
      </p:sp>
      <p:sp>
        <p:nvSpPr>
          <p:cNvPr name="TextBox 3" id="3"/>
          <p:cNvSpPr txBox="true"/>
          <p:nvPr/>
        </p:nvSpPr>
        <p:spPr>
          <a:xfrm rot="0">
            <a:off x="1028700" y="2220157"/>
            <a:ext cx="17590711" cy="755015"/>
          </a:xfrm>
          <a:prstGeom prst="rect">
            <a:avLst/>
          </a:prstGeom>
        </p:spPr>
        <p:txBody>
          <a:bodyPr anchor="t" rtlCol="false" tIns="0" lIns="0" bIns="0" rIns="0">
            <a:spAutoFit/>
          </a:bodyPr>
          <a:lstStyle/>
          <a:p>
            <a:pPr algn="l">
              <a:lnSpc>
                <a:spcPts val="6160"/>
              </a:lnSpc>
            </a:pPr>
            <a:r>
              <a:rPr lang="en-US" sz="4400" b="true">
                <a:solidFill>
                  <a:srgbClr val="FFFFFF"/>
                </a:solidFill>
                <a:latin typeface="Canva Sans Bold"/>
                <a:ea typeface="Canva Sans Bold"/>
                <a:cs typeface="Canva Sans Bold"/>
                <a:sym typeface="Canva Sans Bold"/>
              </a:rPr>
              <a:t>3FN(Troisème forme normale)</a:t>
            </a:r>
          </a:p>
        </p:txBody>
      </p:sp>
      <p:sp>
        <p:nvSpPr>
          <p:cNvPr name="TextBox 4" id="4"/>
          <p:cNvSpPr txBox="true"/>
          <p:nvPr/>
        </p:nvSpPr>
        <p:spPr>
          <a:xfrm rot="0">
            <a:off x="467599" y="3919855"/>
            <a:ext cx="17820401" cy="418084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ea typeface="Canva Sans"/>
                <a:cs typeface="Canva Sans"/>
                <a:sym typeface="Canva Sans"/>
              </a:rPr>
              <a:t>• Le shémaestdejaen 2FN</a:t>
            </a:r>
          </a:p>
          <a:p>
            <a:pPr algn="l">
              <a:lnSpc>
                <a:spcPts val="4759"/>
              </a:lnSpc>
            </a:pPr>
            <a:r>
              <a:rPr lang="en-US" sz="3399">
                <a:solidFill>
                  <a:srgbClr val="FFFFFF"/>
                </a:solidFill>
                <a:latin typeface="Canva Sans"/>
                <a:ea typeface="Canva Sans"/>
                <a:cs typeface="Canva Sans"/>
                <a:sym typeface="Canva Sans"/>
              </a:rPr>
              <a:t>• Toutesles dépendancesfonctionnellestransitivessontéliminées.</a:t>
            </a:r>
          </a:p>
          <a:p>
            <a:pPr algn="l">
              <a:lnSpc>
                <a:spcPts val="4759"/>
              </a:lnSpc>
            </a:pPr>
            <a:r>
              <a:rPr lang="en-US" sz="3399">
                <a:solidFill>
                  <a:srgbClr val="FFFFFF"/>
                </a:solidFill>
                <a:latin typeface="Canva Sans"/>
                <a:ea typeface="Canva Sans"/>
                <a:cs typeface="Canva Sans"/>
                <a:sym typeface="Canva Sans"/>
              </a:rPr>
              <a:t>• Les informationsutilisateur (par exemple Nom, Email) sont séparées dans la table Utilisateur.</a:t>
            </a:r>
          </a:p>
          <a:p>
            <a:pPr algn="l">
              <a:lnSpc>
                <a:spcPts val="4759"/>
              </a:lnSpc>
            </a:pPr>
            <a:r>
              <a:rPr lang="en-US" sz="3399">
                <a:solidFill>
                  <a:srgbClr val="FFFFFF"/>
                </a:solidFill>
                <a:latin typeface="Canva Sans"/>
                <a:ea typeface="Canva Sans"/>
                <a:cs typeface="Canva Sans"/>
                <a:sym typeface="Canva Sans"/>
              </a:rPr>
              <a:t>• Chaqueattribut non clédépenduniquement de la cléprimaire de sa table.</a:t>
            </a:r>
          </a:p>
          <a:p>
            <a:pPr algn="ctr">
              <a:lnSpc>
                <a:spcPts val="4759"/>
              </a:lnSpc>
            </a:pPr>
          </a:p>
          <a:p>
            <a:pPr algn="l">
              <a:lnSpc>
                <a:spcPts val="4759"/>
              </a:lnSpc>
            </a:pP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17376936" y="9387996"/>
            <a:ext cx="432646" cy="424904"/>
            <a:chOff x="0" y="0"/>
            <a:chExt cx="113948" cy="111909"/>
          </a:xfrm>
        </p:grpSpPr>
        <p:sp>
          <p:nvSpPr>
            <p:cNvPr name="Freeform 3" id="3"/>
            <p:cNvSpPr/>
            <p:nvPr/>
          </p:nvSpPr>
          <p:spPr>
            <a:xfrm flipH="false" flipV="false" rot="0">
              <a:off x="0" y="0"/>
              <a:ext cx="113948" cy="111909"/>
            </a:xfrm>
            <a:custGeom>
              <a:avLst/>
              <a:gdLst/>
              <a:ahLst/>
              <a:cxnLst/>
              <a:rect r="r" b="b" t="t" l="l"/>
              <a:pathLst>
                <a:path h="111909" w="113948">
                  <a:moveTo>
                    <a:pt x="0" y="0"/>
                  </a:moveTo>
                  <a:lnTo>
                    <a:pt x="113948" y="0"/>
                  </a:lnTo>
                  <a:lnTo>
                    <a:pt x="113948" y="111909"/>
                  </a:lnTo>
                  <a:lnTo>
                    <a:pt x="0" y="111909"/>
                  </a:lnTo>
                  <a:close/>
                </a:path>
              </a:pathLst>
            </a:custGeom>
            <a:solidFill>
              <a:srgbClr val="FFD21B"/>
            </a:solidFill>
          </p:spPr>
        </p:sp>
        <p:sp>
          <p:nvSpPr>
            <p:cNvPr name="TextBox 4" id="4"/>
            <p:cNvSpPr txBox="true"/>
            <p:nvPr/>
          </p:nvSpPr>
          <p:spPr>
            <a:xfrm>
              <a:off x="0" y="19050"/>
              <a:ext cx="113948" cy="92859"/>
            </a:xfrm>
            <a:prstGeom prst="rect">
              <a:avLst/>
            </a:prstGeom>
          </p:spPr>
          <p:txBody>
            <a:bodyPr anchor="ctr" rtlCol="false" tIns="50800" lIns="50800" bIns="50800" rIns="50800"/>
            <a:lstStyle/>
            <a:p>
              <a:pPr algn="ctr">
                <a:lnSpc>
                  <a:spcPts val="1455"/>
                </a:lnSpc>
              </a:pPr>
            </a:p>
          </p:txBody>
        </p:sp>
      </p:grpSp>
      <p:grpSp>
        <p:nvGrpSpPr>
          <p:cNvPr name="Group 5" id="5"/>
          <p:cNvGrpSpPr/>
          <p:nvPr/>
        </p:nvGrpSpPr>
        <p:grpSpPr>
          <a:xfrm rot="0">
            <a:off x="725728" y="722948"/>
            <a:ext cx="16836543" cy="305753"/>
            <a:chOff x="0" y="0"/>
            <a:chExt cx="22448725" cy="407670"/>
          </a:xfrm>
        </p:grpSpPr>
        <p:sp>
          <p:nvSpPr>
            <p:cNvPr name="AutoShape 6" id="6"/>
            <p:cNvSpPr/>
            <p:nvPr/>
          </p:nvSpPr>
          <p:spPr>
            <a:xfrm flipV="true">
              <a:off x="0" y="401320"/>
              <a:ext cx="22448725" cy="0"/>
            </a:xfrm>
            <a:prstGeom prst="line">
              <a:avLst/>
            </a:prstGeom>
            <a:ln cap="flat" w="12700">
              <a:solidFill>
                <a:srgbClr val="FFFFFF"/>
              </a:solidFill>
              <a:prstDash val="solid"/>
              <a:headEnd type="none" len="sm" w="sm"/>
              <a:tailEnd type="none" len="sm" w="sm"/>
            </a:ln>
          </p:spPr>
        </p:sp>
        <p:sp>
          <p:nvSpPr>
            <p:cNvPr name="TextBox 7" id="7"/>
            <p:cNvSpPr txBox="true"/>
            <p:nvPr/>
          </p:nvSpPr>
          <p:spPr>
            <a:xfrm rot="0">
              <a:off x="0" y="19050"/>
              <a:ext cx="10337735" cy="280670"/>
            </a:xfrm>
            <a:prstGeom prst="rect">
              <a:avLst/>
            </a:prstGeom>
          </p:spPr>
          <p:txBody>
            <a:bodyPr anchor="t" rtlCol="false" tIns="0" lIns="0" bIns="0" rIns="0">
              <a:spAutoFit/>
            </a:bodyPr>
            <a:lstStyle/>
            <a:p>
              <a:pPr algn="l">
                <a:lnSpc>
                  <a:spcPts val="1455"/>
                </a:lnSpc>
              </a:pPr>
              <a:r>
                <a:rPr lang="en-US" sz="1500" b="true">
                  <a:solidFill>
                    <a:srgbClr val="FFFFFF"/>
                  </a:solidFill>
                  <a:latin typeface="Coco Gothic Bold"/>
                  <a:ea typeface="Coco Gothic Bold"/>
                  <a:cs typeface="Coco Gothic Bold"/>
                  <a:sym typeface="Coco Gothic Bold"/>
                </a:rPr>
                <a:t>PROJET DE BASES DE DONNÉES</a:t>
              </a:r>
            </a:p>
          </p:txBody>
        </p:sp>
      </p:grpSp>
      <p:sp>
        <p:nvSpPr>
          <p:cNvPr name="TextBox 8" id="8"/>
          <p:cNvSpPr txBox="true"/>
          <p:nvPr/>
        </p:nvSpPr>
        <p:spPr>
          <a:xfrm rot="0">
            <a:off x="17376936" y="9507103"/>
            <a:ext cx="432646" cy="205740"/>
          </a:xfrm>
          <a:prstGeom prst="rect">
            <a:avLst/>
          </a:prstGeom>
        </p:spPr>
        <p:txBody>
          <a:bodyPr anchor="t" rtlCol="false" tIns="0" lIns="0" bIns="0" rIns="0">
            <a:spAutoFit/>
          </a:bodyPr>
          <a:lstStyle/>
          <a:p>
            <a:pPr algn="ctr">
              <a:lnSpc>
                <a:spcPts val="1455"/>
              </a:lnSpc>
            </a:pPr>
            <a:r>
              <a:rPr lang="en-US" b="true" sz="1500">
                <a:solidFill>
                  <a:srgbClr val="FFFDF7"/>
                </a:solidFill>
                <a:latin typeface="Coco Gothic Bold"/>
                <a:ea typeface="Coco Gothic Bold"/>
                <a:cs typeface="Coco Gothic Bold"/>
                <a:sym typeface="Coco Gothic Bold"/>
              </a:rPr>
              <a:t>10</a:t>
            </a:r>
          </a:p>
        </p:txBody>
      </p:sp>
      <p:sp>
        <p:nvSpPr>
          <p:cNvPr name="TextBox 9" id="9"/>
          <p:cNvSpPr txBox="true"/>
          <p:nvPr/>
        </p:nvSpPr>
        <p:spPr>
          <a:xfrm rot="0">
            <a:off x="5289661" y="4500880"/>
            <a:ext cx="7708678" cy="1342390"/>
          </a:xfrm>
          <a:prstGeom prst="rect">
            <a:avLst/>
          </a:prstGeom>
        </p:spPr>
        <p:txBody>
          <a:bodyPr anchor="t" rtlCol="false" tIns="0" lIns="0" bIns="0" rIns="0">
            <a:spAutoFit/>
          </a:bodyPr>
          <a:lstStyle/>
          <a:p>
            <a:pPr algn="ctr">
              <a:lnSpc>
                <a:spcPts val="5000"/>
              </a:lnSpc>
            </a:pPr>
            <a:r>
              <a:rPr lang="en-US" b="true" sz="5000">
                <a:solidFill>
                  <a:srgbClr val="FFD21B"/>
                </a:solidFill>
                <a:latin typeface="Coco Gothic Bold"/>
                <a:ea typeface="Coco Gothic Bold"/>
                <a:cs typeface="Coco Gothic Bold"/>
                <a:sym typeface="Coco Gothic Bold"/>
              </a:rPr>
              <a:t>JUSTIFICATION DES CHOIX TECHNIQUES</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1A1B1D"/>
        </a:solidFill>
      </p:bgPr>
    </p:bg>
    <p:spTree>
      <p:nvGrpSpPr>
        <p:cNvPr id="1" name=""/>
        <p:cNvGrpSpPr/>
        <p:nvPr/>
      </p:nvGrpSpPr>
      <p:grpSpPr>
        <a:xfrm>
          <a:off x="0" y="0"/>
          <a:ext cx="0" cy="0"/>
          <a:chOff x="0" y="0"/>
          <a:chExt cx="0" cy="0"/>
        </a:xfrm>
      </p:grpSpPr>
      <p:sp>
        <p:nvSpPr>
          <p:cNvPr name="TextBox 2" id="2"/>
          <p:cNvSpPr txBox="true"/>
          <p:nvPr/>
        </p:nvSpPr>
        <p:spPr>
          <a:xfrm rot="0">
            <a:off x="1635218" y="857250"/>
            <a:ext cx="13832979" cy="3195319"/>
          </a:xfrm>
          <a:prstGeom prst="rect">
            <a:avLst/>
          </a:prstGeom>
        </p:spPr>
        <p:txBody>
          <a:bodyPr anchor="t" rtlCol="false" tIns="0" lIns="0" bIns="0" rIns="0">
            <a:spAutoFit/>
          </a:bodyPr>
          <a:lstStyle/>
          <a:p>
            <a:pPr algn="ctr" marL="1986285" indent="-993143" lvl="1">
              <a:lnSpc>
                <a:spcPts val="12880"/>
              </a:lnSpc>
              <a:buAutoNum type="arabicPeriod" startAt="1"/>
            </a:pPr>
            <a:r>
              <a:rPr lang="en-US" b="true" sz="9200">
                <a:solidFill>
                  <a:srgbClr val="FFB800"/>
                </a:solidFill>
                <a:latin typeface="Canva Sans Bold"/>
                <a:ea typeface="Canva Sans Bold"/>
                <a:cs typeface="Canva Sans Bold"/>
                <a:sym typeface="Canva Sans Bold"/>
              </a:rPr>
              <a:t>Structure </a:t>
            </a:r>
            <a:r>
              <a:rPr lang="en-US" b="true" sz="9200">
                <a:solidFill>
                  <a:srgbClr val="FFB800"/>
                </a:solidFill>
                <a:latin typeface="Canva Sans Bold"/>
                <a:ea typeface="Canva Sans Bold"/>
                <a:cs typeface="Canva Sans Bold"/>
                <a:sym typeface="Canva Sans Bold"/>
              </a:rPr>
              <a:t>des tables </a:t>
            </a:r>
          </a:p>
          <a:p>
            <a:pPr algn="ctr">
              <a:lnSpc>
                <a:spcPts val="12880"/>
              </a:lnSpc>
            </a:pPr>
          </a:p>
        </p:txBody>
      </p:sp>
      <p:sp>
        <p:nvSpPr>
          <p:cNvPr name="TextBox 3" id="3"/>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sp>
        <p:nvSpPr>
          <p:cNvPr name="TextBox 4" id="4"/>
          <p:cNvSpPr txBox="true"/>
          <p:nvPr/>
        </p:nvSpPr>
        <p:spPr>
          <a:xfrm rot="0">
            <a:off x="124489" y="2656522"/>
            <a:ext cx="8325445" cy="887095"/>
          </a:xfrm>
          <a:prstGeom prst="rect">
            <a:avLst/>
          </a:prstGeom>
        </p:spPr>
        <p:txBody>
          <a:bodyPr anchor="t" rtlCol="false" tIns="0" lIns="0" bIns="0" rIns="0">
            <a:spAutoFit/>
          </a:bodyPr>
          <a:lstStyle/>
          <a:p>
            <a:pPr algn="ctr" marL="1122679" indent="-561340" lvl="1">
              <a:lnSpc>
                <a:spcPts val="7279"/>
              </a:lnSpc>
              <a:buFont typeface="Arial"/>
              <a:buChar char="•"/>
            </a:pPr>
            <a:r>
              <a:rPr lang="en-US" b="true" sz="5199">
                <a:solidFill>
                  <a:srgbClr val="FFFFFF"/>
                </a:solidFill>
                <a:latin typeface="Canva Sans Bold"/>
                <a:ea typeface="Canva Sans Bold"/>
                <a:cs typeface="Canva Sans Bold"/>
                <a:sym typeface="Canva Sans Bold"/>
              </a:rPr>
              <a:t>Relation bien définies:</a:t>
            </a:r>
          </a:p>
        </p:txBody>
      </p:sp>
      <p:sp>
        <p:nvSpPr>
          <p:cNvPr name="TextBox 5" id="5"/>
          <p:cNvSpPr txBox="true"/>
          <p:nvPr/>
        </p:nvSpPr>
        <p:spPr>
          <a:xfrm rot="0">
            <a:off x="-249386" y="3873182"/>
            <a:ext cx="18288000" cy="178054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Mo</a:t>
            </a:r>
            <a:r>
              <a:rPr lang="en-US" sz="3399">
                <a:solidFill>
                  <a:srgbClr val="FFFFFF"/>
                </a:solidFill>
                <a:latin typeface="Canva Sans"/>
                <a:ea typeface="Canva Sans"/>
                <a:cs typeface="Canva Sans"/>
                <a:sym typeface="Canva Sans"/>
              </a:rPr>
              <a:t>dèle relationnel pour garantir l’intégrité des données grâce aux clés primaires et étrangères.</a:t>
            </a:r>
          </a:p>
          <a:p>
            <a:pPr algn="ctr">
              <a:lnSpc>
                <a:spcPts val="4759"/>
              </a:lnSpc>
            </a:pPr>
          </a:p>
        </p:txBody>
      </p:sp>
      <p:sp>
        <p:nvSpPr>
          <p:cNvPr name="TextBox 6" id="6"/>
          <p:cNvSpPr txBox="true"/>
          <p:nvPr/>
        </p:nvSpPr>
        <p:spPr>
          <a:xfrm rot="0">
            <a:off x="33406" y="5162550"/>
            <a:ext cx="7408366" cy="887095"/>
          </a:xfrm>
          <a:prstGeom prst="rect">
            <a:avLst/>
          </a:prstGeom>
        </p:spPr>
        <p:txBody>
          <a:bodyPr anchor="t" rtlCol="false" tIns="0" lIns="0" bIns="0" rIns="0">
            <a:spAutoFit/>
          </a:bodyPr>
          <a:lstStyle/>
          <a:p>
            <a:pPr algn="ctr" marL="1122679" indent="-561340" lvl="1">
              <a:lnSpc>
                <a:spcPts val="7279"/>
              </a:lnSpc>
              <a:buFont typeface="Arial"/>
              <a:buChar char="•"/>
            </a:pPr>
            <a:r>
              <a:rPr lang="en-US" b="true" sz="5199">
                <a:solidFill>
                  <a:srgbClr val="FFFFFF"/>
                </a:solidFill>
                <a:latin typeface="Canva Sans Bold"/>
                <a:ea typeface="Canva Sans Bold"/>
                <a:cs typeface="Canva Sans Bold"/>
                <a:sym typeface="Canva Sans Bold"/>
              </a:rPr>
              <a:t>Séparation logique:</a:t>
            </a:r>
          </a:p>
        </p:txBody>
      </p:sp>
      <p:sp>
        <p:nvSpPr>
          <p:cNvPr name="TextBox 7" id="7"/>
          <p:cNvSpPr txBox="true"/>
          <p:nvPr/>
        </p:nvSpPr>
        <p:spPr>
          <a:xfrm rot="0">
            <a:off x="9139238" y="4981575"/>
            <a:ext cx="9525" cy="276225"/>
          </a:xfrm>
          <a:prstGeom prst="rect">
            <a:avLst/>
          </a:prstGeom>
        </p:spPr>
        <p:txBody>
          <a:bodyPr anchor="t" rtlCol="false" tIns="0" lIns="0" bIns="0" rIns="0">
            <a:spAutoFit/>
          </a:bodyPr>
          <a:lstStyle/>
          <a:p>
            <a:pPr algn="ctr">
              <a:lnSpc>
                <a:spcPts val="2100"/>
              </a:lnSpc>
              <a:spcBef>
                <a:spcPct val="0"/>
              </a:spcBef>
            </a:pPr>
          </a:p>
        </p:txBody>
      </p:sp>
      <p:sp>
        <p:nvSpPr>
          <p:cNvPr name="TextBox 8" id="8"/>
          <p:cNvSpPr txBox="true"/>
          <p:nvPr/>
        </p:nvSpPr>
        <p:spPr>
          <a:xfrm rot="0">
            <a:off x="0" y="6204981"/>
            <a:ext cx="17789228" cy="178054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Tables </a:t>
            </a:r>
            <a:r>
              <a:rPr lang="en-US" sz="3399">
                <a:solidFill>
                  <a:srgbClr val="FFFFFF"/>
                </a:solidFill>
                <a:latin typeface="Canva Sans"/>
                <a:ea typeface="Canva Sans"/>
                <a:cs typeface="Canva Sans"/>
                <a:sym typeface="Canva Sans"/>
              </a:rPr>
              <a:t>distinctes pour les entités principales (Utilisateur,Étudiant,Enseignant,etc.), facilitant la gestion et la maintenance.</a:t>
            </a:r>
          </a:p>
          <a:p>
            <a:pPr algn="ctr">
              <a:lnSpc>
                <a:spcPts val="4759"/>
              </a:lnSpc>
            </a:pPr>
          </a:p>
        </p:txBody>
      </p:sp>
      <p:sp>
        <p:nvSpPr>
          <p:cNvPr name="TextBox 9" id="9"/>
          <p:cNvSpPr txBox="true"/>
          <p:nvPr/>
        </p:nvSpPr>
        <p:spPr>
          <a:xfrm rot="0">
            <a:off x="33406" y="7668895"/>
            <a:ext cx="5901035" cy="887095"/>
          </a:xfrm>
          <a:prstGeom prst="rect">
            <a:avLst/>
          </a:prstGeom>
        </p:spPr>
        <p:txBody>
          <a:bodyPr anchor="t" rtlCol="false" tIns="0" lIns="0" bIns="0" rIns="0">
            <a:spAutoFit/>
          </a:bodyPr>
          <a:lstStyle/>
          <a:p>
            <a:pPr algn="ctr" marL="1122679" indent="-561340" lvl="1">
              <a:lnSpc>
                <a:spcPts val="7279"/>
              </a:lnSpc>
              <a:buFont typeface="Arial"/>
              <a:buChar char="•"/>
            </a:pPr>
            <a:r>
              <a:rPr lang="en-US" b="true" sz="5199">
                <a:solidFill>
                  <a:srgbClr val="FFFFFF"/>
                </a:solidFill>
                <a:latin typeface="Canva Sans Bold"/>
                <a:ea typeface="Canva Sans Bold"/>
                <a:cs typeface="Canva Sans Bold"/>
                <a:sym typeface="Canva Sans Bold"/>
              </a:rPr>
              <a:t>Normalisation:</a:t>
            </a:r>
          </a:p>
        </p:txBody>
      </p:sp>
      <p:sp>
        <p:nvSpPr>
          <p:cNvPr name="TextBox 10" id="10"/>
          <p:cNvSpPr txBox="true"/>
          <p:nvPr/>
        </p:nvSpPr>
        <p:spPr>
          <a:xfrm rot="0">
            <a:off x="9139238" y="4981575"/>
            <a:ext cx="9525" cy="276225"/>
          </a:xfrm>
          <a:prstGeom prst="rect">
            <a:avLst/>
          </a:prstGeom>
        </p:spPr>
        <p:txBody>
          <a:bodyPr anchor="t" rtlCol="false" tIns="0" lIns="0" bIns="0" rIns="0">
            <a:spAutoFit/>
          </a:bodyPr>
          <a:lstStyle/>
          <a:p>
            <a:pPr algn="ctr">
              <a:lnSpc>
                <a:spcPts val="2100"/>
              </a:lnSpc>
              <a:spcBef>
                <a:spcPct val="0"/>
              </a:spcBef>
            </a:pPr>
          </a:p>
        </p:txBody>
      </p:sp>
      <p:sp>
        <p:nvSpPr>
          <p:cNvPr name="TextBox 11" id="11"/>
          <p:cNvSpPr txBox="true"/>
          <p:nvPr/>
        </p:nvSpPr>
        <p:spPr>
          <a:xfrm rot="0">
            <a:off x="0" y="8634730"/>
            <a:ext cx="18278475" cy="1180465"/>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Approche normalisée pour éviter les redondances, assurer la cohérence et réduire les anomalies de mise à jour.</a:t>
            </a:r>
          </a:p>
        </p:txBody>
      </p:sp>
    </p:spTree>
  </p:cSld>
  <p:clrMapOvr>
    <a:masterClrMapping/>
  </p:clrMapOvr>
  <p:transition spd="fast">
    <p:push dir="l"/>
  </p:transition>
</p:sld>
</file>

<file path=ppt/slides/slide16.xml><?xml version="1.0" encoding="utf-8"?>
<p:sld xmlns:p="http://schemas.openxmlformats.org/presentationml/2006/main" xmlns:a="http://schemas.openxmlformats.org/drawingml/2006/main">
  <p:cSld>
    <p:bg>
      <p:bgPr>
        <a:solidFill>
          <a:srgbClr val="1A1B1D"/>
        </a:solidFill>
      </p:bgPr>
    </p:bg>
    <p:spTree>
      <p:nvGrpSpPr>
        <p:cNvPr id="1" name=""/>
        <p:cNvGrpSpPr/>
        <p:nvPr/>
      </p:nvGrpSpPr>
      <p:grpSpPr>
        <a:xfrm>
          <a:off x="0" y="0"/>
          <a:ext cx="0" cy="0"/>
          <a:chOff x="0" y="0"/>
          <a:chExt cx="0" cy="0"/>
        </a:xfrm>
      </p:grpSpPr>
      <p:sp>
        <p:nvSpPr>
          <p:cNvPr name="TextBox 2" id="2"/>
          <p:cNvSpPr txBox="true"/>
          <p:nvPr/>
        </p:nvSpPr>
        <p:spPr>
          <a:xfrm rot="0">
            <a:off x="438194" y="895350"/>
            <a:ext cx="16227028" cy="1177278"/>
          </a:xfrm>
          <a:prstGeom prst="rect">
            <a:avLst/>
          </a:prstGeom>
        </p:spPr>
        <p:txBody>
          <a:bodyPr anchor="t" rtlCol="false" tIns="0" lIns="0" bIns="0" rIns="0">
            <a:spAutoFit/>
          </a:bodyPr>
          <a:lstStyle/>
          <a:p>
            <a:pPr algn="ctr">
              <a:lnSpc>
                <a:spcPts val="9660"/>
              </a:lnSpc>
            </a:pPr>
            <a:r>
              <a:rPr lang="en-US" sz="6900" b="true">
                <a:solidFill>
                  <a:srgbClr val="FFB800"/>
                </a:solidFill>
                <a:latin typeface="Canva Sans Bold"/>
                <a:ea typeface="Canva Sans Bold"/>
                <a:cs typeface="Canva Sans Bold"/>
                <a:sym typeface="Canva Sans Bold"/>
              </a:rPr>
              <a:t>Types d'index utilisés (B-tree vs Hash)</a:t>
            </a:r>
          </a:p>
        </p:txBody>
      </p:sp>
      <p:sp>
        <p:nvSpPr>
          <p:cNvPr name="TextBox 3" id="3"/>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sp>
        <p:nvSpPr>
          <p:cNvPr name="TextBox 4" id="4"/>
          <p:cNvSpPr txBox="true"/>
          <p:nvPr/>
        </p:nvSpPr>
        <p:spPr>
          <a:xfrm rot="0">
            <a:off x="2202427" y="2656522"/>
            <a:ext cx="4169569" cy="1811020"/>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B-tree Index:</a:t>
            </a:r>
          </a:p>
          <a:p>
            <a:pPr algn="ctr">
              <a:lnSpc>
                <a:spcPts val="7279"/>
              </a:lnSpc>
            </a:pPr>
          </a:p>
        </p:txBody>
      </p:sp>
      <p:sp>
        <p:nvSpPr>
          <p:cNvPr name="TextBox 5" id="5"/>
          <p:cNvSpPr txBox="true"/>
          <p:nvPr/>
        </p:nvSpPr>
        <p:spPr>
          <a:xfrm rot="0">
            <a:off x="0" y="4400867"/>
            <a:ext cx="17789228" cy="3166110"/>
          </a:xfrm>
          <a:prstGeom prst="rect">
            <a:avLst/>
          </a:prstGeom>
        </p:spPr>
        <p:txBody>
          <a:bodyPr anchor="t" rtlCol="false" tIns="0" lIns="0" bIns="0" rIns="0">
            <a:spAutoFit/>
          </a:bodyPr>
          <a:lstStyle/>
          <a:p>
            <a:pPr algn="ctr">
              <a:lnSpc>
                <a:spcPts val="5039"/>
              </a:lnSpc>
            </a:pPr>
            <a:r>
              <a:rPr lang="en-US" sz="3599">
                <a:solidFill>
                  <a:srgbClr val="FFFFFF"/>
                </a:solidFill>
                <a:latin typeface="Canva Sans"/>
                <a:ea typeface="Canva Sans"/>
                <a:cs typeface="Canva Sans"/>
                <a:sym typeface="Canva Sans"/>
              </a:rPr>
              <a:t>Pour les colonnes principales comme ID_utilisateur,Email et les clés étrangères,</a:t>
            </a:r>
          </a:p>
          <a:p>
            <a:pPr algn="l">
              <a:lnSpc>
                <a:spcPts val="5039"/>
              </a:lnSpc>
            </a:pPr>
            <a:r>
              <a:rPr lang="en-US" sz="3599">
                <a:solidFill>
                  <a:srgbClr val="FFFFFF"/>
                </a:solidFill>
                <a:latin typeface="Canva Sans"/>
                <a:ea typeface="Canva Sans"/>
                <a:cs typeface="Canva Sans"/>
                <a:sym typeface="Canva Sans"/>
              </a:rPr>
              <a:t>Car il offre des performances optimales pour les requêtes de recherche et de tri.</a:t>
            </a:r>
          </a:p>
          <a:p>
            <a:pPr algn="ctr">
              <a:lnSpc>
                <a:spcPts val="5039"/>
              </a:lnSpc>
            </a:pPr>
            <a:r>
              <a:rPr lang="en-US" sz="3599">
                <a:solidFill>
                  <a:srgbClr val="FFFFFF"/>
                </a:solidFill>
                <a:latin typeface="Canva Sans"/>
                <a:ea typeface="Canva Sans"/>
                <a:cs typeface="Canva Sans"/>
                <a:sym typeface="Canva Sans"/>
              </a:rPr>
              <a:t>Ce projet utilise une structure simple avec une taille de données modérée, rendant le </a:t>
            </a:r>
            <a:r>
              <a:rPr lang="en-US" sz="3599" b="true">
                <a:solidFill>
                  <a:srgbClr val="FFFFFF"/>
                </a:solidFill>
                <a:latin typeface="Canva Sans Bold"/>
                <a:ea typeface="Canva Sans Bold"/>
                <a:cs typeface="Canva Sans Bold"/>
                <a:sym typeface="Canva Sans Bold"/>
              </a:rPr>
              <a:t>partitionnement </a:t>
            </a:r>
            <a:r>
              <a:rPr lang="en-US" sz="3599">
                <a:solidFill>
                  <a:srgbClr val="FFFFFF"/>
                </a:solidFill>
                <a:latin typeface="Canva Sans"/>
                <a:ea typeface="Canva Sans"/>
                <a:cs typeface="Canva Sans"/>
                <a:sym typeface="Canva Sans"/>
              </a:rPr>
              <a:t>inutile pour le moment.</a:t>
            </a:r>
          </a:p>
          <a:p>
            <a:pPr algn="ctr">
              <a:lnSpc>
                <a:spcPts val="5039"/>
              </a:lnSpc>
            </a:pPr>
          </a:p>
        </p:txBody>
      </p:sp>
      <p:sp>
        <p:nvSpPr>
          <p:cNvPr name="TextBox 6" id="6"/>
          <p:cNvSpPr txBox="true"/>
          <p:nvPr/>
        </p:nvSpPr>
        <p:spPr>
          <a:xfrm rot="0">
            <a:off x="9139238" y="4981575"/>
            <a:ext cx="9525" cy="276225"/>
          </a:xfrm>
          <a:prstGeom prst="rect">
            <a:avLst/>
          </a:prstGeom>
        </p:spPr>
        <p:txBody>
          <a:bodyPr anchor="t" rtlCol="false" tIns="0" lIns="0" bIns="0" rIns="0">
            <a:spAutoFit/>
          </a:bodyPr>
          <a:lstStyle/>
          <a:p>
            <a:pPr algn="ctr">
              <a:lnSpc>
                <a:spcPts val="2100"/>
              </a:lnSpc>
              <a:spcBef>
                <a:spcPct val="0"/>
              </a:spcBef>
            </a:pPr>
          </a:p>
        </p:txBody>
      </p:sp>
      <p:sp>
        <p:nvSpPr>
          <p:cNvPr name="TextBox 7" id="7"/>
          <p:cNvSpPr txBox="true"/>
          <p:nvPr/>
        </p:nvSpPr>
        <p:spPr>
          <a:xfrm rot="0">
            <a:off x="9139238" y="4981575"/>
            <a:ext cx="9525" cy="276225"/>
          </a:xfrm>
          <a:prstGeom prst="rect">
            <a:avLst/>
          </a:prstGeom>
        </p:spPr>
        <p:txBody>
          <a:bodyPr anchor="t" rtlCol="false" tIns="0" lIns="0" bIns="0" rIns="0">
            <a:spAutoFit/>
          </a:bodyPr>
          <a:lstStyle/>
          <a:p>
            <a:pPr algn="ctr">
              <a:lnSpc>
                <a:spcPts val="2100"/>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478418" y="474099"/>
            <a:ext cx="17331164" cy="9338801"/>
            <a:chOff x="0" y="0"/>
            <a:chExt cx="4564586" cy="2459602"/>
          </a:xfrm>
        </p:grpSpPr>
        <p:sp>
          <p:nvSpPr>
            <p:cNvPr name="Freeform 3" id="3"/>
            <p:cNvSpPr/>
            <p:nvPr/>
          </p:nvSpPr>
          <p:spPr>
            <a:xfrm flipH="false" flipV="false" rot="0">
              <a:off x="0" y="0"/>
              <a:ext cx="4564586" cy="2459602"/>
            </a:xfrm>
            <a:custGeom>
              <a:avLst/>
              <a:gdLst/>
              <a:ahLst/>
              <a:cxnLst/>
              <a:rect r="r" b="b" t="t" l="l"/>
              <a:pathLst>
                <a:path h="2459602" w="4564586">
                  <a:moveTo>
                    <a:pt x="0" y="0"/>
                  </a:moveTo>
                  <a:lnTo>
                    <a:pt x="4564586" y="0"/>
                  </a:lnTo>
                  <a:lnTo>
                    <a:pt x="4564586" y="2459602"/>
                  </a:lnTo>
                  <a:lnTo>
                    <a:pt x="0" y="2459602"/>
                  </a:lnTo>
                  <a:close/>
                </a:path>
              </a:pathLst>
            </a:custGeom>
            <a:solidFill>
              <a:srgbClr val="000000"/>
            </a:solidFill>
          </p:spPr>
        </p:sp>
        <p:sp>
          <p:nvSpPr>
            <p:cNvPr name="TextBox 4" id="4"/>
            <p:cNvSpPr txBox="true"/>
            <p:nvPr/>
          </p:nvSpPr>
          <p:spPr>
            <a:xfrm>
              <a:off x="0" y="19050"/>
              <a:ext cx="4564586" cy="2440552"/>
            </a:xfrm>
            <a:prstGeom prst="rect">
              <a:avLst/>
            </a:prstGeom>
          </p:spPr>
          <p:txBody>
            <a:bodyPr anchor="ctr" rtlCol="false" tIns="50800" lIns="50800" bIns="50800" rIns="50800"/>
            <a:lstStyle/>
            <a:p>
              <a:pPr algn="ctr">
                <a:lnSpc>
                  <a:spcPts val="1455"/>
                </a:lnSpc>
              </a:pPr>
            </a:p>
          </p:txBody>
        </p:sp>
      </p:grpSp>
      <p:grpSp>
        <p:nvGrpSpPr>
          <p:cNvPr name="Group 5" id="5"/>
          <p:cNvGrpSpPr/>
          <p:nvPr/>
        </p:nvGrpSpPr>
        <p:grpSpPr>
          <a:xfrm rot="0">
            <a:off x="478418" y="474099"/>
            <a:ext cx="10240589" cy="9338801"/>
            <a:chOff x="0" y="0"/>
            <a:chExt cx="1586535" cy="1446825"/>
          </a:xfrm>
        </p:grpSpPr>
        <p:sp>
          <p:nvSpPr>
            <p:cNvPr name="Freeform 6" id="6"/>
            <p:cNvSpPr/>
            <p:nvPr/>
          </p:nvSpPr>
          <p:spPr>
            <a:xfrm flipH="false" flipV="false" rot="0">
              <a:off x="0" y="0"/>
              <a:ext cx="1586535" cy="1446825"/>
            </a:xfrm>
            <a:custGeom>
              <a:avLst/>
              <a:gdLst/>
              <a:ahLst/>
              <a:cxnLst/>
              <a:rect r="r" b="b" t="t" l="l"/>
              <a:pathLst>
                <a:path h="1446825" w="1586535">
                  <a:moveTo>
                    <a:pt x="0" y="0"/>
                  </a:moveTo>
                  <a:lnTo>
                    <a:pt x="1586535" y="0"/>
                  </a:lnTo>
                  <a:lnTo>
                    <a:pt x="1586535" y="1446825"/>
                  </a:lnTo>
                  <a:lnTo>
                    <a:pt x="0" y="1446825"/>
                  </a:lnTo>
                  <a:close/>
                </a:path>
              </a:pathLst>
            </a:custGeom>
            <a:blipFill>
              <a:blip r:embed="rId2"/>
              <a:stretch>
                <a:fillRect l="-18395" t="0" r="-18395" b="0"/>
              </a:stretch>
            </a:blipFill>
          </p:spPr>
        </p:sp>
      </p:grpSp>
      <p:grpSp>
        <p:nvGrpSpPr>
          <p:cNvPr name="Group 7" id="7"/>
          <p:cNvGrpSpPr/>
          <p:nvPr/>
        </p:nvGrpSpPr>
        <p:grpSpPr>
          <a:xfrm rot="0">
            <a:off x="17376936" y="9387996"/>
            <a:ext cx="432646" cy="424904"/>
            <a:chOff x="0" y="0"/>
            <a:chExt cx="113948" cy="111909"/>
          </a:xfrm>
        </p:grpSpPr>
        <p:sp>
          <p:nvSpPr>
            <p:cNvPr name="Freeform 8" id="8"/>
            <p:cNvSpPr/>
            <p:nvPr/>
          </p:nvSpPr>
          <p:spPr>
            <a:xfrm flipH="false" flipV="false" rot="0">
              <a:off x="0" y="0"/>
              <a:ext cx="113948" cy="111909"/>
            </a:xfrm>
            <a:custGeom>
              <a:avLst/>
              <a:gdLst/>
              <a:ahLst/>
              <a:cxnLst/>
              <a:rect r="r" b="b" t="t" l="l"/>
              <a:pathLst>
                <a:path h="111909" w="113948">
                  <a:moveTo>
                    <a:pt x="0" y="0"/>
                  </a:moveTo>
                  <a:lnTo>
                    <a:pt x="113948" y="0"/>
                  </a:lnTo>
                  <a:lnTo>
                    <a:pt x="113948" y="111909"/>
                  </a:lnTo>
                  <a:lnTo>
                    <a:pt x="0" y="111909"/>
                  </a:lnTo>
                  <a:close/>
                </a:path>
              </a:pathLst>
            </a:custGeom>
            <a:solidFill>
              <a:srgbClr val="FFFDF7"/>
            </a:solidFill>
          </p:spPr>
        </p:sp>
        <p:sp>
          <p:nvSpPr>
            <p:cNvPr name="TextBox 9" id="9"/>
            <p:cNvSpPr txBox="true"/>
            <p:nvPr/>
          </p:nvSpPr>
          <p:spPr>
            <a:xfrm>
              <a:off x="0" y="19050"/>
              <a:ext cx="113948" cy="92859"/>
            </a:xfrm>
            <a:prstGeom prst="rect">
              <a:avLst/>
            </a:prstGeom>
          </p:spPr>
          <p:txBody>
            <a:bodyPr anchor="ctr" rtlCol="false" tIns="50800" lIns="50800" bIns="50800" rIns="50800"/>
            <a:lstStyle/>
            <a:p>
              <a:pPr algn="ctr">
                <a:lnSpc>
                  <a:spcPts val="1455"/>
                </a:lnSpc>
              </a:pPr>
            </a:p>
          </p:txBody>
        </p:sp>
      </p:grpSp>
      <p:grpSp>
        <p:nvGrpSpPr>
          <p:cNvPr name="Group 10" id="10"/>
          <p:cNvGrpSpPr/>
          <p:nvPr/>
        </p:nvGrpSpPr>
        <p:grpSpPr>
          <a:xfrm rot="0">
            <a:off x="725728" y="722948"/>
            <a:ext cx="16836543" cy="305753"/>
            <a:chOff x="0" y="0"/>
            <a:chExt cx="22448725" cy="407670"/>
          </a:xfrm>
        </p:grpSpPr>
        <p:sp>
          <p:nvSpPr>
            <p:cNvPr name="AutoShape 11" id="11"/>
            <p:cNvSpPr/>
            <p:nvPr/>
          </p:nvSpPr>
          <p:spPr>
            <a:xfrm flipV="true">
              <a:off x="0" y="401320"/>
              <a:ext cx="22448725" cy="0"/>
            </a:xfrm>
            <a:prstGeom prst="line">
              <a:avLst/>
            </a:prstGeom>
            <a:ln cap="flat" w="12700">
              <a:solidFill>
                <a:srgbClr val="FFFFFF"/>
              </a:solidFill>
              <a:prstDash val="solid"/>
              <a:headEnd type="none" len="sm" w="sm"/>
              <a:tailEnd type="none" len="sm" w="sm"/>
            </a:ln>
          </p:spPr>
        </p:sp>
        <p:sp>
          <p:nvSpPr>
            <p:cNvPr name="TextBox 12" id="12"/>
            <p:cNvSpPr txBox="true"/>
            <p:nvPr/>
          </p:nvSpPr>
          <p:spPr>
            <a:xfrm rot="0">
              <a:off x="0" y="19050"/>
              <a:ext cx="10337735" cy="280670"/>
            </a:xfrm>
            <a:prstGeom prst="rect">
              <a:avLst/>
            </a:prstGeom>
          </p:spPr>
          <p:txBody>
            <a:bodyPr anchor="t" rtlCol="false" tIns="0" lIns="0" bIns="0" rIns="0">
              <a:spAutoFit/>
            </a:bodyPr>
            <a:lstStyle/>
            <a:p>
              <a:pPr algn="l">
                <a:lnSpc>
                  <a:spcPts val="1455"/>
                </a:lnSpc>
              </a:pPr>
              <a:r>
                <a:rPr lang="en-US" sz="1500" b="true">
                  <a:solidFill>
                    <a:srgbClr val="FFFFFF"/>
                  </a:solidFill>
                  <a:latin typeface="Coco Gothic Bold"/>
                  <a:ea typeface="Coco Gothic Bold"/>
                  <a:cs typeface="Coco Gothic Bold"/>
                  <a:sym typeface="Coco Gothic Bold"/>
                </a:rPr>
                <a:t>PROJET DE BASES DE DONNÉES</a:t>
              </a:r>
            </a:p>
          </p:txBody>
        </p:sp>
      </p:grpSp>
      <p:sp>
        <p:nvSpPr>
          <p:cNvPr name="TextBox 13" id="13"/>
          <p:cNvSpPr txBox="true"/>
          <p:nvPr/>
        </p:nvSpPr>
        <p:spPr>
          <a:xfrm rot="0">
            <a:off x="17376936" y="9507103"/>
            <a:ext cx="432646" cy="205740"/>
          </a:xfrm>
          <a:prstGeom prst="rect">
            <a:avLst/>
          </a:prstGeom>
        </p:spPr>
        <p:txBody>
          <a:bodyPr anchor="t" rtlCol="false" tIns="0" lIns="0" bIns="0" rIns="0">
            <a:spAutoFit/>
          </a:bodyPr>
          <a:lstStyle/>
          <a:p>
            <a:pPr algn="ctr">
              <a:lnSpc>
                <a:spcPts val="1455"/>
              </a:lnSpc>
            </a:pPr>
            <a:r>
              <a:rPr lang="en-US" b="true" sz="1500">
                <a:solidFill>
                  <a:srgbClr val="1A1B1D"/>
                </a:solidFill>
                <a:latin typeface="Coco Gothic Bold"/>
                <a:ea typeface="Coco Gothic Bold"/>
                <a:cs typeface="Coco Gothic Bold"/>
                <a:sym typeface="Coco Gothic Bold"/>
              </a:rPr>
              <a:t>9</a:t>
            </a:r>
          </a:p>
        </p:txBody>
      </p:sp>
      <p:sp>
        <p:nvSpPr>
          <p:cNvPr name="TextBox 14" id="14"/>
          <p:cNvSpPr txBox="true"/>
          <p:nvPr/>
        </p:nvSpPr>
        <p:spPr>
          <a:xfrm rot="0">
            <a:off x="11443936" y="4278599"/>
            <a:ext cx="6622040" cy="1431164"/>
          </a:xfrm>
          <a:prstGeom prst="rect">
            <a:avLst/>
          </a:prstGeom>
        </p:spPr>
        <p:txBody>
          <a:bodyPr anchor="t" rtlCol="false" tIns="0" lIns="0" bIns="0" rIns="0">
            <a:spAutoFit/>
          </a:bodyPr>
          <a:lstStyle/>
          <a:p>
            <a:pPr algn="l">
              <a:lnSpc>
                <a:spcPts val="5382"/>
              </a:lnSpc>
            </a:pPr>
            <a:r>
              <a:rPr lang="en-US" sz="5382" b="true">
                <a:solidFill>
                  <a:srgbClr val="FFFDF7"/>
                </a:solidFill>
                <a:latin typeface="Coco Gothic Bold"/>
                <a:ea typeface="Coco Gothic Bold"/>
                <a:cs typeface="Coco Gothic Bold"/>
                <a:sym typeface="Coco Gothic Bold"/>
              </a:rPr>
              <a:t>IMPLEMENTATION ET SECURITE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17376936" y="9387996"/>
            <a:ext cx="432646" cy="424904"/>
            <a:chOff x="0" y="0"/>
            <a:chExt cx="113948" cy="111909"/>
          </a:xfrm>
        </p:grpSpPr>
        <p:sp>
          <p:nvSpPr>
            <p:cNvPr name="Freeform 3" id="3"/>
            <p:cNvSpPr/>
            <p:nvPr/>
          </p:nvSpPr>
          <p:spPr>
            <a:xfrm flipH="false" flipV="false" rot="0">
              <a:off x="0" y="0"/>
              <a:ext cx="113948" cy="111909"/>
            </a:xfrm>
            <a:custGeom>
              <a:avLst/>
              <a:gdLst/>
              <a:ahLst/>
              <a:cxnLst/>
              <a:rect r="r" b="b" t="t" l="l"/>
              <a:pathLst>
                <a:path h="111909" w="113948">
                  <a:moveTo>
                    <a:pt x="0" y="0"/>
                  </a:moveTo>
                  <a:lnTo>
                    <a:pt x="113948" y="0"/>
                  </a:lnTo>
                  <a:lnTo>
                    <a:pt x="113948" y="111909"/>
                  </a:lnTo>
                  <a:lnTo>
                    <a:pt x="0" y="111909"/>
                  </a:lnTo>
                  <a:close/>
                </a:path>
              </a:pathLst>
            </a:custGeom>
            <a:solidFill>
              <a:srgbClr val="FFFDF7"/>
            </a:solidFill>
          </p:spPr>
        </p:sp>
        <p:sp>
          <p:nvSpPr>
            <p:cNvPr name="TextBox 4" id="4"/>
            <p:cNvSpPr txBox="true"/>
            <p:nvPr/>
          </p:nvSpPr>
          <p:spPr>
            <a:xfrm>
              <a:off x="0" y="19050"/>
              <a:ext cx="113948" cy="92859"/>
            </a:xfrm>
            <a:prstGeom prst="rect">
              <a:avLst/>
            </a:prstGeom>
          </p:spPr>
          <p:txBody>
            <a:bodyPr anchor="ctr" rtlCol="false" tIns="50800" lIns="50800" bIns="50800" rIns="50800"/>
            <a:lstStyle/>
            <a:p>
              <a:pPr algn="ctr">
                <a:lnSpc>
                  <a:spcPts val="1455"/>
                </a:lnSpc>
              </a:pPr>
            </a:p>
          </p:txBody>
        </p:sp>
      </p:grpSp>
      <p:grpSp>
        <p:nvGrpSpPr>
          <p:cNvPr name="Group 5" id="5"/>
          <p:cNvGrpSpPr/>
          <p:nvPr/>
        </p:nvGrpSpPr>
        <p:grpSpPr>
          <a:xfrm rot="0">
            <a:off x="725728" y="722948"/>
            <a:ext cx="16836543" cy="305753"/>
            <a:chOff x="0" y="0"/>
            <a:chExt cx="22448725" cy="407670"/>
          </a:xfrm>
        </p:grpSpPr>
        <p:sp>
          <p:nvSpPr>
            <p:cNvPr name="AutoShape 6" id="6"/>
            <p:cNvSpPr/>
            <p:nvPr/>
          </p:nvSpPr>
          <p:spPr>
            <a:xfrm flipV="true">
              <a:off x="0" y="401320"/>
              <a:ext cx="22448725" cy="0"/>
            </a:xfrm>
            <a:prstGeom prst="line">
              <a:avLst/>
            </a:prstGeom>
            <a:ln cap="flat" w="12700">
              <a:solidFill>
                <a:srgbClr val="FFFFFF"/>
              </a:solidFill>
              <a:prstDash val="solid"/>
              <a:headEnd type="none" len="sm" w="sm"/>
              <a:tailEnd type="none" len="sm" w="sm"/>
            </a:ln>
          </p:spPr>
        </p:sp>
        <p:sp>
          <p:nvSpPr>
            <p:cNvPr name="TextBox 7" id="7"/>
            <p:cNvSpPr txBox="true"/>
            <p:nvPr/>
          </p:nvSpPr>
          <p:spPr>
            <a:xfrm rot="0">
              <a:off x="0" y="19050"/>
              <a:ext cx="10337735" cy="280670"/>
            </a:xfrm>
            <a:prstGeom prst="rect">
              <a:avLst/>
            </a:prstGeom>
          </p:spPr>
          <p:txBody>
            <a:bodyPr anchor="t" rtlCol="false" tIns="0" lIns="0" bIns="0" rIns="0">
              <a:spAutoFit/>
            </a:bodyPr>
            <a:lstStyle/>
            <a:p>
              <a:pPr algn="l">
                <a:lnSpc>
                  <a:spcPts val="1455"/>
                </a:lnSpc>
              </a:pPr>
              <a:r>
                <a:rPr lang="en-US" sz="1500" b="true">
                  <a:solidFill>
                    <a:srgbClr val="FFFFFF"/>
                  </a:solidFill>
                  <a:latin typeface="Coco Gothic Bold"/>
                  <a:ea typeface="Coco Gothic Bold"/>
                  <a:cs typeface="Coco Gothic Bold"/>
                  <a:sym typeface="Coco Gothic Bold"/>
                </a:rPr>
                <a:t>PROJET DE BASES DE DONNÉES</a:t>
              </a:r>
            </a:p>
          </p:txBody>
        </p:sp>
      </p:grpSp>
      <p:sp>
        <p:nvSpPr>
          <p:cNvPr name="Freeform 8" id="8"/>
          <p:cNvSpPr/>
          <p:nvPr/>
        </p:nvSpPr>
        <p:spPr>
          <a:xfrm flipH="false" flipV="false" rot="0">
            <a:off x="7220396" y="3596847"/>
            <a:ext cx="11067604" cy="6662865"/>
          </a:xfrm>
          <a:custGeom>
            <a:avLst/>
            <a:gdLst/>
            <a:ahLst/>
            <a:cxnLst/>
            <a:rect r="r" b="b" t="t" l="l"/>
            <a:pathLst>
              <a:path h="6662865" w="11067604">
                <a:moveTo>
                  <a:pt x="0" y="0"/>
                </a:moveTo>
                <a:lnTo>
                  <a:pt x="11067604" y="0"/>
                </a:lnTo>
                <a:lnTo>
                  <a:pt x="11067604" y="6662865"/>
                </a:lnTo>
                <a:lnTo>
                  <a:pt x="0" y="6662865"/>
                </a:lnTo>
                <a:lnTo>
                  <a:pt x="0" y="0"/>
                </a:lnTo>
                <a:close/>
              </a:path>
            </a:pathLst>
          </a:custGeom>
          <a:blipFill>
            <a:blip r:embed="rId2"/>
            <a:stretch>
              <a:fillRect l="0" t="0" r="0" b="0"/>
            </a:stretch>
          </a:blipFill>
        </p:spPr>
      </p:sp>
      <p:sp>
        <p:nvSpPr>
          <p:cNvPr name="TextBox 9" id="9"/>
          <p:cNvSpPr txBox="true"/>
          <p:nvPr/>
        </p:nvSpPr>
        <p:spPr>
          <a:xfrm rot="0">
            <a:off x="17376936" y="9507103"/>
            <a:ext cx="432646" cy="205740"/>
          </a:xfrm>
          <a:prstGeom prst="rect">
            <a:avLst/>
          </a:prstGeom>
        </p:spPr>
        <p:txBody>
          <a:bodyPr anchor="t" rtlCol="false" tIns="0" lIns="0" bIns="0" rIns="0">
            <a:spAutoFit/>
          </a:bodyPr>
          <a:lstStyle/>
          <a:p>
            <a:pPr algn="ctr">
              <a:lnSpc>
                <a:spcPts val="1455"/>
              </a:lnSpc>
            </a:pPr>
            <a:r>
              <a:rPr lang="en-US" b="true" sz="1500">
                <a:solidFill>
                  <a:srgbClr val="1A1B1D"/>
                </a:solidFill>
                <a:latin typeface="Coco Gothic Bold"/>
                <a:ea typeface="Coco Gothic Bold"/>
                <a:cs typeface="Coco Gothic Bold"/>
                <a:sym typeface="Coco Gothic Bold"/>
              </a:rPr>
              <a:t>11</a:t>
            </a:r>
          </a:p>
        </p:txBody>
      </p:sp>
      <p:sp>
        <p:nvSpPr>
          <p:cNvPr name="TextBox 10" id="10"/>
          <p:cNvSpPr txBox="true"/>
          <p:nvPr/>
        </p:nvSpPr>
        <p:spPr>
          <a:xfrm rot="0">
            <a:off x="3909090" y="1719795"/>
            <a:ext cx="11287329" cy="1156335"/>
          </a:xfrm>
          <a:prstGeom prst="rect">
            <a:avLst/>
          </a:prstGeom>
        </p:spPr>
        <p:txBody>
          <a:bodyPr anchor="t" rtlCol="false" tIns="0" lIns="0" bIns="0" rIns="0">
            <a:spAutoFit/>
          </a:bodyPr>
          <a:lstStyle/>
          <a:p>
            <a:pPr algn="ctr">
              <a:lnSpc>
                <a:spcPts val="4320"/>
              </a:lnSpc>
            </a:pPr>
            <a:r>
              <a:rPr lang="en-US" b="true" sz="4500">
                <a:solidFill>
                  <a:srgbClr val="FFD21B"/>
                </a:solidFill>
                <a:latin typeface="Coco Gothic Bold"/>
                <a:ea typeface="Coco Gothic Bold"/>
                <a:cs typeface="Coco Gothic Bold"/>
                <a:sym typeface="Coco Gothic Bold"/>
              </a:rPr>
              <a:t>SÉCURISATION DE LA BASE DE DONNÉES  </a:t>
            </a:r>
          </a:p>
        </p:txBody>
      </p:sp>
      <p:sp>
        <p:nvSpPr>
          <p:cNvPr name="TextBox 11" id="11"/>
          <p:cNvSpPr txBox="true"/>
          <p:nvPr/>
        </p:nvSpPr>
        <p:spPr>
          <a:xfrm rot="0">
            <a:off x="338130" y="3644472"/>
            <a:ext cx="4318368" cy="405765"/>
          </a:xfrm>
          <a:prstGeom prst="rect">
            <a:avLst/>
          </a:prstGeom>
        </p:spPr>
        <p:txBody>
          <a:bodyPr anchor="t" rtlCol="false" tIns="0" lIns="0" bIns="0" rIns="0">
            <a:spAutoFit/>
          </a:bodyPr>
          <a:lstStyle/>
          <a:p>
            <a:pPr algn="ctr">
              <a:lnSpc>
                <a:spcPts val="2879"/>
              </a:lnSpc>
            </a:pPr>
            <a:r>
              <a:rPr lang="en-US" b="true" sz="3000">
                <a:solidFill>
                  <a:srgbClr val="FFB800"/>
                </a:solidFill>
                <a:latin typeface="Coco Gothic Bold"/>
                <a:ea typeface="Coco Gothic Bold"/>
                <a:cs typeface="Coco Gothic Bold"/>
                <a:sym typeface="Coco Gothic Bold"/>
              </a:rPr>
              <a:t>PRIVILÈGES</a:t>
            </a:r>
          </a:p>
        </p:txBody>
      </p:sp>
      <p:sp>
        <p:nvSpPr>
          <p:cNvPr name="TextBox 12" id="12"/>
          <p:cNvSpPr txBox="true"/>
          <p:nvPr/>
        </p:nvSpPr>
        <p:spPr>
          <a:xfrm rot="0">
            <a:off x="164794" y="4899401"/>
            <a:ext cx="6752430" cy="2462530"/>
          </a:xfrm>
          <a:prstGeom prst="rect">
            <a:avLst/>
          </a:prstGeom>
        </p:spPr>
        <p:txBody>
          <a:bodyPr anchor="t" rtlCol="false" tIns="0" lIns="0" bIns="0" rIns="0">
            <a:spAutoFit/>
          </a:bodyPr>
          <a:lstStyle/>
          <a:p>
            <a:pPr algn="ctr">
              <a:lnSpc>
                <a:spcPts val="3920"/>
              </a:lnSpc>
            </a:pPr>
            <a:r>
              <a:rPr lang="en-US" sz="2800" b="true">
                <a:solidFill>
                  <a:srgbClr val="FFFFFF"/>
                </a:solidFill>
                <a:latin typeface="Open Sans Bold"/>
                <a:ea typeface="Open Sans Bold"/>
                <a:cs typeface="Open Sans Bold"/>
                <a:sym typeface="Open Sans Bold"/>
              </a:rPr>
              <a:t>Les privilèges définissent l'accès des utilisateurs aux données, limitant ainsi les actions non autorisées et protégeant les informations sensibles.</a:t>
            </a:r>
          </a:p>
        </p:txBody>
      </p:sp>
    </p:spTree>
  </p:cSld>
  <p:clrMapOvr>
    <a:masterClrMapping/>
  </p:clrMapOvr>
  <p:transition spd="fast">
    <p:push dir="l"/>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17376936" y="9387996"/>
            <a:ext cx="432646" cy="424904"/>
            <a:chOff x="0" y="0"/>
            <a:chExt cx="113948" cy="111909"/>
          </a:xfrm>
        </p:grpSpPr>
        <p:sp>
          <p:nvSpPr>
            <p:cNvPr name="Freeform 3" id="3"/>
            <p:cNvSpPr/>
            <p:nvPr/>
          </p:nvSpPr>
          <p:spPr>
            <a:xfrm flipH="false" flipV="false" rot="0">
              <a:off x="0" y="0"/>
              <a:ext cx="113948" cy="111909"/>
            </a:xfrm>
            <a:custGeom>
              <a:avLst/>
              <a:gdLst/>
              <a:ahLst/>
              <a:cxnLst/>
              <a:rect r="r" b="b" t="t" l="l"/>
              <a:pathLst>
                <a:path h="111909" w="113948">
                  <a:moveTo>
                    <a:pt x="0" y="0"/>
                  </a:moveTo>
                  <a:lnTo>
                    <a:pt x="113948" y="0"/>
                  </a:lnTo>
                  <a:lnTo>
                    <a:pt x="113948" y="111909"/>
                  </a:lnTo>
                  <a:lnTo>
                    <a:pt x="0" y="111909"/>
                  </a:lnTo>
                  <a:close/>
                </a:path>
              </a:pathLst>
            </a:custGeom>
            <a:solidFill>
              <a:srgbClr val="FFFDF7"/>
            </a:solidFill>
          </p:spPr>
        </p:sp>
        <p:sp>
          <p:nvSpPr>
            <p:cNvPr name="TextBox 4" id="4"/>
            <p:cNvSpPr txBox="true"/>
            <p:nvPr/>
          </p:nvSpPr>
          <p:spPr>
            <a:xfrm>
              <a:off x="0" y="19050"/>
              <a:ext cx="113948" cy="92859"/>
            </a:xfrm>
            <a:prstGeom prst="rect">
              <a:avLst/>
            </a:prstGeom>
          </p:spPr>
          <p:txBody>
            <a:bodyPr anchor="ctr" rtlCol="false" tIns="50800" lIns="50800" bIns="50800" rIns="50800"/>
            <a:lstStyle/>
            <a:p>
              <a:pPr algn="ctr">
                <a:lnSpc>
                  <a:spcPts val="1455"/>
                </a:lnSpc>
              </a:pPr>
            </a:p>
          </p:txBody>
        </p:sp>
      </p:grpSp>
      <p:grpSp>
        <p:nvGrpSpPr>
          <p:cNvPr name="Group 5" id="5"/>
          <p:cNvGrpSpPr/>
          <p:nvPr/>
        </p:nvGrpSpPr>
        <p:grpSpPr>
          <a:xfrm rot="0">
            <a:off x="725728" y="722948"/>
            <a:ext cx="16836543" cy="305753"/>
            <a:chOff x="0" y="0"/>
            <a:chExt cx="22448725" cy="407670"/>
          </a:xfrm>
        </p:grpSpPr>
        <p:sp>
          <p:nvSpPr>
            <p:cNvPr name="AutoShape 6" id="6"/>
            <p:cNvSpPr/>
            <p:nvPr/>
          </p:nvSpPr>
          <p:spPr>
            <a:xfrm flipV="true">
              <a:off x="0" y="401320"/>
              <a:ext cx="22448725" cy="0"/>
            </a:xfrm>
            <a:prstGeom prst="line">
              <a:avLst/>
            </a:prstGeom>
            <a:ln cap="flat" w="12700">
              <a:solidFill>
                <a:srgbClr val="FFFFFF"/>
              </a:solidFill>
              <a:prstDash val="solid"/>
              <a:headEnd type="none" len="sm" w="sm"/>
              <a:tailEnd type="none" len="sm" w="sm"/>
            </a:ln>
          </p:spPr>
        </p:sp>
        <p:sp>
          <p:nvSpPr>
            <p:cNvPr name="TextBox 7" id="7"/>
            <p:cNvSpPr txBox="true"/>
            <p:nvPr/>
          </p:nvSpPr>
          <p:spPr>
            <a:xfrm rot="0">
              <a:off x="0" y="19050"/>
              <a:ext cx="10337735" cy="280670"/>
            </a:xfrm>
            <a:prstGeom prst="rect">
              <a:avLst/>
            </a:prstGeom>
          </p:spPr>
          <p:txBody>
            <a:bodyPr anchor="t" rtlCol="false" tIns="0" lIns="0" bIns="0" rIns="0">
              <a:spAutoFit/>
            </a:bodyPr>
            <a:lstStyle/>
            <a:p>
              <a:pPr algn="l">
                <a:lnSpc>
                  <a:spcPts val="1455"/>
                </a:lnSpc>
              </a:pPr>
              <a:r>
                <a:rPr lang="en-US" sz="1500" b="true">
                  <a:solidFill>
                    <a:srgbClr val="FFFFFF"/>
                  </a:solidFill>
                  <a:latin typeface="Coco Gothic Bold"/>
                  <a:ea typeface="Coco Gothic Bold"/>
                  <a:cs typeface="Coco Gothic Bold"/>
                  <a:sym typeface="Coco Gothic Bold"/>
                </a:rPr>
                <a:t>PROJET DE BASES DE DONNÉES</a:t>
              </a:r>
            </a:p>
          </p:txBody>
        </p:sp>
      </p:grpSp>
      <p:sp>
        <p:nvSpPr>
          <p:cNvPr name="Freeform 8" id="8"/>
          <p:cNvSpPr/>
          <p:nvPr/>
        </p:nvSpPr>
        <p:spPr>
          <a:xfrm flipH="false" flipV="false" rot="0">
            <a:off x="7339176" y="4549620"/>
            <a:ext cx="10948824" cy="4708680"/>
          </a:xfrm>
          <a:custGeom>
            <a:avLst/>
            <a:gdLst/>
            <a:ahLst/>
            <a:cxnLst/>
            <a:rect r="r" b="b" t="t" l="l"/>
            <a:pathLst>
              <a:path h="4708680" w="10948824">
                <a:moveTo>
                  <a:pt x="0" y="0"/>
                </a:moveTo>
                <a:lnTo>
                  <a:pt x="10948824" y="0"/>
                </a:lnTo>
                <a:lnTo>
                  <a:pt x="10948824" y="4708680"/>
                </a:lnTo>
                <a:lnTo>
                  <a:pt x="0" y="4708680"/>
                </a:lnTo>
                <a:lnTo>
                  <a:pt x="0" y="0"/>
                </a:lnTo>
                <a:close/>
              </a:path>
            </a:pathLst>
          </a:custGeom>
          <a:blipFill>
            <a:blip r:embed="rId2"/>
            <a:stretch>
              <a:fillRect l="0" t="0" r="0" b="0"/>
            </a:stretch>
          </a:blipFill>
        </p:spPr>
      </p:sp>
      <p:sp>
        <p:nvSpPr>
          <p:cNvPr name="TextBox 9" id="9"/>
          <p:cNvSpPr txBox="true"/>
          <p:nvPr/>
        </p:nvSpPr>
        <p:spPr>
          <a:xfrm rot="0">
            <a:off x="17376936" y="9507103"/>
            <a:ext cx="432646" cy="205740"/>
          </a:xfrm>
          <a:prstGeom prst="rect">
            <a:avLst/>
          </a:prstGeom>
        </p:spPr>
        <p:txBody>
          <a:bodyPr anchor="t" rtlCol="false" tIns="0" lIns="0" bIns="0" rIns="0">
            <a:spAutoFit/>
          </a:bodyPr>
          <a:lstStyle/>
          <a:p>
            <a:pPr algn="ctr">
              <a:lnSpc>
                <a:spcPts val="1455"/>
              </a:lnSpc>
            </a:pPr>
            <a:r>
              <a:rPr lang="en-US" b="true" sz="1500">
                <a:solidFill>
                  <a:srgbClr val="1A1B1D"/>
                </a:solidFill>
                <a:latin typeface="Coco Gothic Bold"/>
                <a:ea typeface="Coco Gothic Bold"/>
                <a:cs typeface="Coco Gothic Bold"/>
                <a:sym typeface="Coco Gothic Bold"/>
              </a:rPr>
              <a:t>11</a:t>
            </a:r>
          </a:p>
        </p:txBody>
      </p:sp>
      <p:sp>
        <p:nvSpPr>
          <p:cNvPr name="TextBox 10" id="10"/>
          <p:cNvSpPr txBox="true"/>
          <p:nvPr/>
        </p:nvSpPr>
        <p:spPr>
          <a:xfrm rot="0">
            <a:off x="3909090" y="1719795"/>
            <a:ext cx="11287329" cy="1156335"/>
          </a:xfrm>
          <a:prstGeom prst="rect">
            <a:avLst/>
          </a:prstGeom>
        </p:spPr>
        <p:txBody>
          <a:bodyPr anchor="t" rtlCol="false" tIns="0" lIns="0" bIns="0" rIns="0">
            <a:spAutoFit/>
          </a:bodyPr>
          <a:lstStyle/>
          <a:p>
            <a:pPr algn="ctr">
              <a:lnSpc>
                <a:spcPts val="4320"/>
              </a:lnSpc>
            </a:pPr>
            <a:r>
              <a:rPr lang="en-US" b="true" sz="4500">
                <a:solidFill>
                  <a:srgbClr val="FFD21B"/>
                </a:solidFill>
                <a:latin typeface="Coco Gothic Bold"/>
                <a:ea typeface="Coco Gothic Bold"/>
                <a:cs typeface="Coco Gothic Bold"/>
                <a:sym typeface="Coco Gothic Bold"/>
              </a:rPr>
              <a:t>SÉCURISATION DE LA BASE DE DONNÉES</a:t>
            </a:r>
            <a:r>
              <a:rPr lang="en-US" sz="4500" b="true">
                <a:solidFill>
                  <a:srgbClr val="FFD21B"/>
                </a:solidFill>
                <a:latin typeface="Coco Gothic Bold"/>
                <a:ea typeface="Coco Gothic Bold"/>
                <a:cs typeface="Coco Gothic Bold"/>
                <a:sym typeface="Coco Gothic Bold"/>
              </a:rPr>
              <a:t> </a:t>
            </a:r>
          </a:p>
        </p:txBody>
      </p:sp>
      <p:sp>
        <p:nvSpPr>
          <p:cNvPr name="TextBox 11" id="11"/>
          <p:cNvSpPr txBox="true"/>
          <p:nvPr/>
        </p:nvSpPr>
        <p:spPr>
          <a:xfrm rot="0">
            <a:off x="338130" y="3644472"/>
            <a:ext cx="4702887" cy="405765"/>
          </a:xfrm>
          <a:prstGeom prst="rect">
            <a:avLst/>
          </a:prstGeom>
        </p:spPr>
        <p:txBody>
          <a:bodyPr anchor="t" rtlCol="false" tIns="0" lIns="0" bIns="0" rIns="0">
            <a:spAutoFit/>
          </a:bodyPr>
          <a:lstStyle/>
          <a:p>
            <a:pPr algn="ctr">
              <a:lnSpc>
                <a:spcPts val="2879"/>
              </a:lnSpc>
            </a:pPr>
            <a:r>
              <a:rPr lang="en-US" b="true" sz="3000">
                <a:solidFill>
                  <a:srgbClr val="FFB800"/>
                </a:solidFill>
                <a:latin typeface="Coco Gothic Bold"/>
                <a:ea typeface="Coco Gothic Bold"/>
                <a:cs typeface="Coco Gothic Bold"/>
                <a:sym typeface="Coco Gothic Bold"/>
              </a:rPr>
              <a:t>PROCÉDURE STOCKÉE</a:t>
            </a:r>
            <a:r>
              <a:rPr lang="en-US" sz="3000" b="true">
                <a:solidFill>
                  <a:srgbClr val="FFB800"/>
                </a:solidFill>
                <a:latin typeface="Coco Gothic Bold"/>
                <a:ea typeface="Coco Gothic Bold"/>
                <a:cs typeface="Coco Gothic Bold"/>
                <a:sym typeface="Coco Gothic Bold"/>
              </a:rPr>
              <a:t> </a:t>
            </a:r>
          </a:p>
        </p:txBody>
      </p:sp>
      <p:sp>
        <p:nvSpPr>
          <p:cNvPr name="TextBox 12" id="12"/>
          <p:cNvSpPr txBox="true"/>
          <p:nvPr/>
        </p:nvSpPr>
        <p:spPr>
          <a:xfrm rot="0">
            <a:off x="164794" y="5086350"/>
            <a:ext cx="6972155" cy="2462530"/>
          </a:xfrm>
          <a:prstGeom prst="rect">
            <a:avLst/>
          </a:prstGeom>
        </p:spPr>
        <p:txBody>
          <a:bodyPr anchor="t" rtlCol="false" tIns="0" lIns="0" bIns="0" rIns="0">
            <a:spAutoFit/>
          </a:bodyPr>
          <a:lstStyle/>
          <a:p>
            <a:pPr algn="ctr">
              <a:lnSpc>
                <a:spcPts val="3919"/>
              </a:lnSpc>
            </a:pPr>
            <a:r>
              <a:rPr lang="en-US" sz="2799" b="true">
                <a:solidFill>
                  <a:srgbClr val="FFFFFF"/>
                </a:solidFill>
                <a:latin typeface="Open Sans Bold"/>
                <a:ea typeface="Open Sans Bold"/>
                <a:cs typeface="Open Sans Bold"/>
                <a:sym typeface="Open Sans Bold"/>
              </a:rPr>
              <a:t>Les procédures stockées exécutent des actions sécurisées sur la base de données, empêchant l'exécution de requêtes malveillantes et garantissant une gestion centralisée des données.</a:t>
            </a:r>
          </a:p>
        </p:txBody>
      </p:sp>
    </p:spTree>
  </p:cSld>
  <p:clrMapOvr>
    <a:masterClrMapping/>
  </p:clrMapOvr>
  <p:transition spd="fast">
    <p:push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478418" y="474099"/>
            <a:ext cx="17331164" cy="9338801"/>
            <a:chOff x="0" y="0"/>
            <a:chExt cx="4564586" cy="2459602"/>
          </a:xfrm>
        </p:grpSpPr>
        <p:sp>
          <p:nvSpPr>
            <p:cNvPr name="Freeform 3" id="3"/>
            <p:cNvSpPr/>
            <p:nvPr/>
          </p:nvSpPr>
          <p:spPr>
            <a:xfrm flipH="false" flipV="false" rot="0">
              <a:off x="0" y="0"/>
              <a:ext cx="4564586" cy="2459602"/>
            </a:xfrm>
            <a:custGeom>
              <a:avLst/>
              <a:gdLst/>
              <a:ahLst/>
              <a:cxnLst/>
              <a:rect r="r" b="b" t="t" l="l"/>
              <a:pathLst>
                <a:path h="2459602" w="4564586">
                  <a:moveTo>
                    <a:pt x="0" y="0"/>
                  </a:moveTo>
                  <a:lnTo>
                    <a:pt x="4564586" y="0"/>
                  </a:lnTo>
                  <a:lnTo>
                    <a:pt x="4564586" y="2459602"/>
                  </a:lnTo>
                  <a:lnTo>
                    <a:pt x="0" y="2459602"/>
                  </a:lnTo>
                  <a:close/>
                </a:path>
              </a:pathLst>
            </a:custGeom>
            <a:solidFill>
              <a:srgbClr val="FFFDF7"/>
            </a:solidFill>
          </p:spPr>
        </p:sp>
        <p:sp>
          <p:nvSpPr>
            <p:cNvPr name="TextBox 4" id="4"/>
            <p:cNvSpPr txBox="true"/>
            <p:nvPr/>
          </p:nvSpPr>
          <p:spPr>
            <a:xfrm>
              <a:off x="0" y="19050"/>
              <a:ext cx="4564586" cy="2440552"/>
            </a:xfrm>
            <a:prstGeom prst="rect">
              <a:avLst/>
            </a:prstGeom>
          </p:spPr>
          <p:txBody>
            <a:bodyPr anchor="ctr" rtlCol="false" tIns="50800" lIns="50800" bIns="50800" rIns="50800"/>
            <a:lstStyle/>
            <a:p>
              <a:pPr algn="ctr">
                <a:lnSpc>
                  <a:spcPts val="1455"/>
                </a:lnSpc>
              </a:pPr>
            </a:p>
          </p:txBody>
        </p:sp>
      </p:grpSp>
      <p:grpSp>
        <p:nvGrpSpPr>
          <p:cNvPr name="Group 5" id="5"/>
          <p:cNvGrpSpPr/>
          <p:nvPr/>
        </p:nvGrpSpPr>
        <p:grpSpPr>
          <a:xfrm rot="0">
            <a:off x="478418" y="474099"/>
            <a:ext cx="6666890" cy="9338801"/>
            <a:chOff x="0" y="0"/>
            <a:chExt cx="1032876" cy="1446825"/>
          </a:xfrm>
        </p:grpSpPr>
        <p:sp>
          <p:nvSpPr>
            <p:cNvPr name="Freeform 6" id="6"/>
            <p:cNvSpPr/>
            <p:nvPr/>
          </p:nvSpPr>
          <p:spPr>
            <a:xfrm flipH="false" flipV="false" rot="0">
              <a:off x="0" y="0"/>
              <a:ext cx="1032876" cy="1446825"/>
            </a:xfrm>
            <a:custGeom>
              <a:avLst/>
              <a:gdLst/>
              <a:ahLst/>
              <a:cxnLst/>
              <a:rect r="r" b="b" t="t" l="l"/>
              <a:pathLst>
                <a:path h="1446825" w="1032876">
                  <a:moveTo>
                    <a:pt x="0" y="0"/>
                  </a:moveTo>
                  <a:lnTo>
                    <a:pt x="1032876" y="0"/>
                  </a:lnTo>
                  <a:lnTo>
                    <a:pt x="1032876" y="1446825"/>
                  </a:lnTo>
                  <a:lnTo>
                    <a:pt x="0" y="1446825"/>
                  </a:lnTo>
                  <a:close/>
                </a:path>
              </a:pathLst>
            </a:custGeom>
            <a:blipFill>
              <a:blip r:embed="rId2"/>
              <a:stretch>
                <a:fillRect l="0" t="-3575" r="0" b="-3575"/>
              </a:stretch>
            </a:blipFill>
          </p:spPr>
        </p:sp>
      </p:grpSp>
      <p:grpSp>
        <p:nvGrpSpPr>
          <p:cNvPr name="Group 7" id="7"/>
          <p:cNvGrpSpPr/>
          <p:nvPr/>
        </p:nvGrpSpPr>
        <p:grpSpPr>
          <a:xfrm rot="0">
            <a:off x="17376936" y="9387996"/>
            <a:ext cx="432646" cy="424904"/>
            <a:chOff x="0" y="0"/>
            <a:chExt cx="113948" cy="111909"/>
          </a:xfrm>
        </p:grpSpPr>
        <p:sp>
          <p:nvSpPr>
            <p:cNvPr name="Freeform 8" id="8"/>
            <p:cNvSpPr/>
            <p:nvPr/>
          </p:nvSpPr>
          <p:spPr>
            <a:xfrm flipH="false" flipV="false" rot="0">
              <a:off x="0" y="0"/>
              <a:ext cx="113948" cy="111909"/>
            </a:xfrm>
            <a:custGeom>
              <a:avLst/>
              <a:gdLst/>
              <a:ahLst/>
              <a:cxnLst/>
              <a:rect r="r" b="b" t="t" l="l"/>
              <a:pathLst>
                <a:path h="111909" w="113948">
                  <a:moveTo>
                    <a:pt x="0" y="0"/>
                  </a:moveTo>
                  <a:lnTo>
                    <a:pt x="113948" y="0"/>
                  </a:lnTo>
                  <a:lnTo>
                    <a:pt x="113948" y="111909"/>
                  </a:lnTo>
                  <a:lnTo>
                    <a:pt x="0" y="111909"/>
                  </a:lnTo>
                  <a:close/>
                </a:path>
              </a:pathLst>
            </a:custGeom>
            <a:solidFill>
              <a:srgbClr val="1A1B1D"/>
            </a:solidFill>
          </p:spPr>
        </p:sp>
        <p:sp>
          <p:nvSpPr>
            <p:cNvPr name="TextBox 9" id="9"/>
            <p:cNvSpPr txBox="true"/>
            <p:nvPr/>
          </p:nvSpPr>
          <p:spPr>
            <a:xfrm>
              <a:off x="0" y="19050"/>
              <a:ext cx="113948" cy="92859"/>
            </a:xfrm>
            <a:prstGeom prst="rect">
              <a:avLst/>
            </a:prstGeom>
          </p:spPr>
          <p:txBody>
            <a:bodyPr anchor="ctr" rtlCol="false" tIns="50800" lIns="50800" bIns="50800" rIns="50800"/>
            <a:lstStyle/>
            <a:p>
              <a:pPr algn="ctr">
                <a:lnSpc>
                  <a:spcPts val="1455"/>
                </a:lnSpc>
              </a:pPr>
            </a:p>
          </p:txBody>
        </p:sp>
      </p:grpSp>
      <p:sp>
        <p:nvSpPr>
          <p:cNvPr name="TextBox 10" id="10"/>
          <p:cNvSpPr txBox="true"/>
          <p:nvPr/>
        </p:nvSpPr>
        <p:spPr>
          <a:xfrm rot="0">
            <a:off x="17376936" y="9507103"/>
            <a:ext cx="432646" cy="205740"/>
          </a:xfrm>
          <a:prstGeom prst="rect">
            <a:avLst/>
          </a:prstGeom>
        </p:spPr>
        <p:txBody>
          <a:bodyPr anchor="t" rtlCol="false" tIns="0" lIns="0" bIns="0" rIns="0">
            <a:spAutoFit/>
          </a:bodyPr>
          <a:lstStyle/>
          <a:p>
            <a:pPr algn="ctr">
              <a:lnSpc>
                <a:spcPts val="1455"/>
              </a:lnSpc>
            </a:pPr>
            <a:r>
              <a:rPr lang="en-US" b="true" sz="1500">
                <a:solidFill>
                  <a:srgbClr val="FFFFFF"/>
                </a:solidFill>
                <a:latin typeface="Coco Gothic Bold"/>
                <a:ea typeface="Coco Gothic Bold"/>
                <a:cs typeface="Coco Gothic Bold"/>
                <a:sym typeface="Coco Gothic Bold"/>
              </a:rPr>
              <a:t>2</a:t>
            </a:r>
          </a:p>
        </p:txBody>
      </p:sp>
      <p:sp>
        <p:nvSpPr>
          <p:cNvPr name="AutoShape 11" id="11"/>
          <p:cNvSpPr/>
          <p:nvPr/>
        </p:nvSpPr>
        <p:spPr>
          <a:xfrm>
            <a:off x="725728" y="1019175"/>
            <a:ext cx="6388593" cy="0"/>
          </a:xfrm>
          <a:prstGeom prst="line">
            <a:avLst/>
          </a:prstGeom>
          <a:ln cap="flat" w="9525">
            <a:solidFill>
              <a:srgbClr val="FFFFFF"/>
            </a:solidFill>
            <a:prstDash val="solid"/>
            <a:headEnd type="none" len="sm" w="sm"/>
            <a:tailEnd type="none" len="sm" w="sm"/>
          </a:ln>
        </p:spPr>
      </p:sp>
      <p:sp>
        <p:nvSpPr>
          <p:cNvPr name="AutoShape 12" id="12"/>
          <p:cNvSpPr/>
          <p:nvPr/>
        </p:nvSpPr>
        <p:spPr>
          <a:xfrm>
            <a:off x="7114321" y="1019175"/>
            <a:ext cx="10447951" cy="0"/>
          </a:xfrm>
          <a:prstGeom prst="line">
            <a:avLst/>
          </a:prstGeom>
          <a:ln cap="flat" w="9525">
            <a:solidFill>
              <a:srgbClr val="1A1B1D"/>
            </a:solidFill>
            <a:prstDash val="solid"/>
            <a:headEnd type="none" len="sm" w="sm"/>
            <a:tailEnd type="none" len="sm" w="sm"/>
          </a:ln>
        </p:spPr>
      </p:sp>
      <p:sp>
        <p:nvSpPr>
          <p:cNvPr name="TextBox 13" id="13"/>
          <p:cNvSpPr txBox="true"/>
          <p:nvPr/>
        </p:nvSpPr>
        <p:spPr>
          <a:xfrm rot="0">
            <a:off x="725728" y="741998"/>
            <a:ext cx="7753301" cy="205740"/>
          </a:xfrm>
          <a:prstGeom prst="rect">
            <a:avLst/>
          </a:prstGeom>
        </p:spPr>
        <p:txBody>
          <a:bodyPr anchor="t" rtlCol="false" tIns="0" lIns="0" bIns="0" rIns="0">
            <a:spAutoFit/>
          </a:bodyPr>
          <a:lstStyle/>
          <a:p>
            <a:pPr algn="l">
              <a:lnSpc>
                <a:spcPts val="1455"/>
              </a:lnSpc>
            </a:pPr>
            <a:r>
              <a:rPr lang="en-US" sz="1500" b="true">
                <a:solidFill>
                  <a:srgbClr val="FFFFFF"/>
                </a:solidFill>
                <a:latin typeface="Coco Gothic Bold"/>
                <a:ea typeface="Coco Gothic Bold"/>
                <a:cs typeface="Coco Gothic Bold"/>
                <a:sym typeface="Coco Gothic Bold"/>
              </a:rPr>
              <a:t>PROJET DE BASES DE DONNÉES</a:t>
            </a:r>
          </a:p>
        </p:txBody>
      </p:sp>
      <p:sp>
        <p:nvSpPr>
          <p:cNvPr name="TextBox 14" id="14"/>
          <p:cNvSpPr txBox="true"/>
          <p:nvPr/>
        </p:nvSpPr>
        <p:spPr>
          <a:xfrm rot="0">
            <a:off x="8806977" y="3380151"/>
            <a:ext cx="7710148" cy="3717925"/>
          </a:xfrm>
          <a:prstGeom prst="rect">
            <a:avLst/>
          </a:prstGeom>
        </p:spPr>
        <p:txBody>
          <a:bodyPr anchor="t" rtlCol="false" tIns="0" lIns="0" bIns="0" rIns="0">
            <a:spAutoFit/>
          </a:bodyPr>
          <a:lstStyle/>
          <a:p>
            <a:pPr algn="l">
              <a:lnSpc>
                <a:spcPts val="9800"/>
              </a:lnSpc>
            </a:pPr>
            <a:r>
              <a:rPr lang="en-US" sz="7000" b="true">
                <a:solidFill>
                  <a:srgbClr val="FFB800"/>
                </a:solidFill>
                <a:latin typeface="Coco Gothic Bold"/>
                <a:ea typeface="Coco Gothic Bold"/>
                <a:cs typeface="Coco Gothic Bold"/>
                <a:sym typeface="Coco Gothic Bold"/>
              </a:rPr>
              <a:t>INTRODUCTION ET ANALYSE DES BESOINS </a:t>
            </a:r>
          </a:p>
        </p:txBody>
      </p:sp>
    </p:spTree>
  </p:cSld>
  <p:clrMapOvr>
    <a:masterClrMapping/>
  </p:clrMapOvr>
  <p:transition spd="fast">
    <p:push dir="l"/>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17376936" y="9387996"/>
            <a:ext cx="432646" cy="424904"/>
            <a:chOff x="0" y="0"/>
            <a:chExt cx="113948" cy="111909"/>
          </a:xfrm>
        </p:grpSpPr>
        <p:sp>
          <p:nvSpPr>
            <p:cNvPr name="Freeform 3" id="3"/>
            <p:cNvSpPr/>
            <p:nvPr/>
          </p:nvSpPr>
          <p:spPr>
            <a:xfrm flipH="false" flipV="false" rot="0">
              <a:off x="0" y="0"/>
              <a:ext cx="113948" cy="111909"/>
            </a:xfrm>
            <a:custGeom>
              <a:avLst/>
              <a:gdLst/>
              <a:ahLst/>
              <a:cxnLst/>
              <a:rect r="r" b="b" t="t" l="l"/>
              <a:pathLst>
                <a:path h="111909" w="113948">
                  <a:moveTo>
                    <a:pt x="0" y="0"/>
                  </a:moveTo>
                  <a:lnTo>
                    <a:pt x="113948" y="0"/>
                  </a:lnTo>
                  <a:lnTo>
                    <a:pt x="113948" y="111909"/>
                  </a:lnTo>
                  <a:lnTo>
                    <a:pt x="0" y="111909"/>
                  </a:lnTo>
                  <a:close/>
                </a:path>
              </a:pathLst>
            </a:custGeom>
            <a:solidFill>
              <a:srgbClr val="FFFDF7"/>
            </a:solidFill>
          </p:spPr>
        </p:sp>
        <p:sp>
          <p:nvSpPr>
            <p:cNvPr name="TextBox 4" id="4"/>
            <p:cNvSpPr txBox="true"/>
            <p:nvPr/>
          </p:nvSpPr>
          <p:spPr>
            <a:xfrm>
              <a:off x="0" y="19050"/>
              <a:ext cx="113948" cy="92859"/>
            </a:xfrm>
            <a:prstGeom prst="rect">
              <a:avLst/>
            </a:prstGeom>
          </p:spPr>
          <p:txBody>
            <a:bodyPr anchor="ctr" rtlCol="false" tIns="50800" lIns="50800" bIns="50800" rIns="50800"/>
            <a:lstStyle/>
            <a:p>
              <a:pPr algn="ctr">
                <a:lnSpc>
                  <a:spcPts val="1455"/>
                </a:lnSpc>
              </a:pPr>
            </a:p>
          </p:txBody>
        </p:sp>
      </p:grpSp>
      <p:grpSp>
        <p:nvGrpSpPr>
          <p:cNvPr name="Group 5" id="5"/>
          <p:cNvGrpSpPr/>
          <p:nvPr/>
        </p:nvGrpSpPr>
        <p:grpSpPr>
          <a:xfrm rot="0">
            <a:off x="725728" y="722948"/>
            <a:ext cx="16836543" cy="305753"/>
            <a:chOff x="0" y="0"/>
            <a:chExt cx="22448725" cy="407670"/>
          </a:xfrm>
        </p:grpSpPr>
        <p:sp>
          <p:nvSpPr>
            <p:cNvPr name="AutoShape 6" id="6"/>
            <p:cNvSpPr/>
            <p:nvPr/>
          </p:nvSpPr>
          <p:spPr>
            <a:xfrm flipV="true">
              <a:off x="0" y="401320"/>
              <a:ext cx="22448725" cy="0"/>
            </a:xfrm>
            <a:prstGeom prst="line">
              <a:avLst/>
            </a:prstGeom>
            <a:ln cap="flat" w="12700">
              <a:solidFill>
                <a:srgbClr val="FFFFFF"/>
              </a:solidFill>
              <a:prstDash val="solid"/>
              <a:headEnd type="none" len="sm" w="sm"/>
              <a:tailEnd type="none" len="sm" w="sm"/>
            </a:ln>
          </p:spPr>
        </p:sp>
        <p:sp>
          <p:nvSpPr>
            <p:cNvPr name="TextBox 7" id="7"/>
            <p:cNvSpPr txBox="true"/>
            <p:nvPr/>
          </p:nvSpPr>
          <p:spPr>
            <a:xfrm rot="0">
              <a:off x="0" y="19050"/>
              <a:ext cx="10337735" cy="280670"/>
            </a:xfrm>
            <a:prstGeom prst="rect">
              <a:avLst/>
            </a:prstGeom>
          </p:spPr>
          <p:txBody>
            <a:bodyPr anchor="t" rtlCol="false" tIns="0" lIns="0" bIns="0" rIns="0">
              <a:spAutoFit/>
            </a:bodyPr>
            <a:lstStyle/>
            <a:p>
              <a:pPr algn="l">
                <a:lnSpc>
                  <a:spcPts val="1455"/>
                </a:lnSpc>
              </a:pPr>
              <a:r>
                <a:rPr lang="en-US" sz="1500" b="true">
                  <a:solidFill>
                    <a:srgbClr val="FFFFFF"/>
                  </a:solidFill>
                  <a:latin typeface="Coco Gothic Bold"/>
                  <a:ea typeface="Coco Gothic Bold"/>
                  <a:cs typeface="Coco Gothic Bold"/>
                  <a:sym typeface="Coco Gothic Bold"/>
                </a:rPr>
                <a:t>PROJET DE BASES DE DONNÉES</a:t>
              </a:r>
            </a:p>
          </p:txBody>
        </p:sp>
      </p:grpSp>
      <p:sp>
        <p:nvSpPr>
          <p:cNvPr name="Freeform 8" id="8"/>
          <p:cNvSpPr/>
          <p:nvPr/>
        </p:nvSpPr>
        <p:spPr>
          <a:xfrm flipH="false" flipV="false" rot="0">
            <a:off x="9144000" y="2961855"/>
            <a:ext cx="8766506" cy="7441223"/>
          </a:xfrm>
          <a:custGeom>
            <a:avLst/>
            <a:gdLst/>
            <a:ahLst/>
            <a:cxnLst/>
            <a:rect r="r" b="b" t="t" l="l"/>
            <a:pathLst>
              <a:path h="7441223" w="8766506">
                <a:moveTo>
                  <a:pt x="0" y="0"/>
                </a:moveTo>
                <a:lnTo>
                  <a:pt x="8766506" y="0"/>
                </a:lnTo>
                <a:lnTo>
                  <a:pt x="8766506" y="7441223"/>
                </a:lnTo>
                <a:lnTo>
                  <a:pt x="0" y="7441223"/>
                </a:lnTo>
                <a:lnTo>
                  <a:pt x="0" y="0"/>
                </a:lnTo>
                <a:close/>
              </a:path>
            </a:pathLst>
          </a:custGeom>
          <a:blipFill>
            <a:blip r:embed="rId2"/>
            <a:stretch>
              <a:fillRect l="0" t="0" r="0" b="0"/>
            </a:stretch>
          </a:blipFill>
        </p:spPr>
      </p:sp>
      <p:sp>
        <p:nvSpPr>
          <p:cNvPr name="TextBox 9" id="9"/>
          <p:cNvSpPr txBox="true"/>
          <p:nvPr/>
        </p:nvSpPr>
        <p:spPr>
          <a:xfrm rot="0">
            <a:off x="17376936" y="9507103"/>
            <a:ext cx="432646" cy="205740"/>
          </a:xfrm>
          <a:prstGeom prst="rect">
            <a:avLst/>
          </a:prstGeom>
        </p:spPr>
        <p:txBody>
          <a:bodyPr anchor="t" rtlCol="false" tIns="0" lIns="0" bIns="0" rIns="0">
            <a:spAutoFit/>
          </a:bodyPr>
          <a:lstStyle/>
          <a:p>
            <a:pPr algn="ctr">
              <a:lnSpc>
                <a:spcPts val="1455"/>
              </a:lnSpc>
            </a:pPr>
            <a:r>
              <a:rPr lang="en-US" b="true" sz="1500">
                <a:solidFill>
                  <a:srgbClr val="1A1B1D"/>
                </a:solidFill>
                <a:latin typeface="Coco Gothic Bold"/>
                <a:ea typeface="Coco Gothic Bold"/>
                <a:cs typeface="Coco Gothic Bold"/>
                <a:sym typeface="Coco Gothic Bold"/>
              </a:rPr>
              <a:t>11</a:t>
            </a:r>
          </a:p>
        </p:txBody>
      </p:sp>
      <p:sp>
        <p:nvSpPr>
          <p:cNvPr name="TextBox 10" id="10"/>
          <p:cNvSpPr txBox="true"/>
          <p:nvPr/>
        </p:nvSpPr>
        <p:spPr>
          <a:xfrm rot="0">
            <a:off x="3909090" y="1719795"/>
            <a:ext cx="11287329" cy="1156335"/>
          </a:xfrm>
          <a:prstGeom prst="rect">
            <a:avLst/>
          </a:prstGeom>
        </p:spPr>
        <p:txBody>
          <a:bodyPr anchor="t" rtlCol="false" tIns="0" lIns="0" bIns="0" rIns="0">
            <a:spAutoFit/>
          </a:bodyPr>
          <a:lstStyle/>
          <a:p>
            <a:pPr algn="ctr">
              <a:lnSpc>
                <a:spcPts val="4320"/>
              </a:lnSpc>
            </a:pPr>
            <a:r>
              <a:rPr lang="en-US" b="true" sz="4500">
                <a:solidFill>
                  <a:srgbClr val="FFD21B"/>
                </a:solidFill>
                <a:latin typeface="Coco Gothic Bold"/>
                <a:ea typeface="Coco Gothic Bold"/>
                <a:cs typeface="Coco Gothic Bold"/>
                <a:sym typeface="Coco Gothic Bold"/>
              </a:rPr>
              <a:t>SÉCURISATION DE LA BASE DE DONNÉES  </a:t>
            </a:r>
          </a:p>
        </p:txBody>
      </p:sp>
      <p:sp>
        <p:nvSpPr>
          <p:cNvPr name="TextBox 11" id="11"/>
          <p:cNvSpPr txBox="true"/>
          <p:nvPr/>
        </p:nvSpPr>
        <p:spPr>
          <a:xfrm rot="0">
            <a:off x="338130" y="3644472"/>
            <a:ext cx="4318368" cy="405765"/>
          </a:xfrm>
          <a:prstGeom prst="rect">
            <a:avLst/>
          </a:prstGeom>
        </p:spPr>
        <p:txBody>
          <a:bodyPr anchor="t" rtlCol="false" tIns="0" lIns="0" bIns="0" rIns="0">
            <a:spAutoFit/>
          </a:bodyPr>
          <a:lstStyle/>
          <a:p>
            <a:pPr algn="ctr">
              <a:lnSpc>
                <a:spcPts val="2879"/>
              </a:lnSpc>
            </a:pPr>
            <a:r>
              <a:rPr lang="en-US" b="true" sz="3000">
                <a:solidFill>
                  <a:srgbClr val="FFB800"/>
                </a:solidFill>
                <a:latin typeface="Coco Gothic Bold"/>
                <a:ea typeface="Coco Gothic Bold"/>
                <a:cs typeface="Coco Gothic Bold"/>
                <a:sym typeface="Coco Gothic Bold"/>
              </a:rPr>
              <a:t>VALIDATEUR</a:t>
            </a:r>
          </a:p>
        </p:txBody>
      </p:sp>
      <p:sp>
        <p:nvSpPr>
          <p:cNvPr name="TextBox 12" id="12"/>
          <p:cNvSpPr txBox="true"/>
          <p:nvPr/>
        </p:nvSpPr>
        <p:spPr>
          <a:xfrm rot="0">
            <a:off x="338130" y="4621737"/>
            <a:ext cx="7878521" cy="1471930"/>
          </a:xfrm>
          <a:prstGeom prst="rect">
            <a:avLst/>
          </a:prstGeom>
        </p:spPr>
        <p:txBody>
          <a:bodyPr anchor="t" rtlCol="false" tIns="0" lIns="0" bIns="0" rIns="0">
            <a:spAutoFit/>
          </a:bodyPr>
          <a:lstStyle/>
          <a:p>
            <a:pPr algn="r">
              <a:lnSpc>
                <a:spcPts val="3919"/>
              </a:lnSpc>
            </a:pPr>
            <a:r>
              <a:rPr lang="en-US" sz="2799" b="true">
                <a:solidFill>
                  <a:srgbClr val="FFFFFF"/>
                </a:solidFill>
                <a:latin typeface="Open Sans Bold"/>
                <a:ea typeface="Open Sans Bold"/>
                <a:cs typeface="Open Sans Bold"/>
                <a:sym typeface="Open Sans Bold"/>
              </a:rPr>
              <a:t>Les validateurs garantissent que seules des données valides sont insérées, évitant ainsi les erreurs et les injections SQL potentielles.</a:t>
            </a:r>
          </a:p>
        </p:txBody>
      </p:sp>
      <p:sp>
        <p:nvSpPr>
          <p:cNvPr name="TextBox 13" id="13"/>
          <p:cNvSpPr txBox="true"/>
          <p:nvPr/>
        </p:nvSpPr>
        <p:spPr>
          <a:xfrm rot="0">
            <a:off x="338130" y="7056296"/>
            <a:ext cx="4318368" cy="405765"/>
          </a:xfrm>
          <a:prstGeom prst="rect">
            <a:avLst/>
          </a:prstGeom>
        </p:spPr>
        <p:txBody>
          <a:bodyPr anchor="t" rtlCol="false" tIns="0" lIns="0" bIns="0" rIns="0">
            <a:spAutoFit/>
          </a:bodyPr>
          <a:lstStyle/>
          <a:p>
            <a:pPr algn="ctr">
              <a:lnSpc>
                <a:spcPts val="2879"/>
              </a:lnSpc>
            </a:pPr>
            <a:r>
              <a:rPr lang="en-US" b="true" sz="3000">
                <a:solidFill>
                  <a:srgbClr val="FFB800"/>
                </a:solidFill>
                <a:latin typeface="Coco Gothic Bold"/>
                <a:ea typeface="Coco Gothic Bold"/>
                <a:cs typeface="Coco Gothic Bold"/>
                <a:sym typeface="Coco Gothic Bold"/>
              </a:rPr>
              <a:t>EXCEPTION</a:t>
            </a:r>
          </a:p>
        </p:txBody>
      </p:sp>
      <p:sp>
        <p:nvSpPr>
          <p:cNvPr name="TextBox 14" id="14"/>
          <p:cNvSpPr txBox="true"/>
          <p:nvPr/>
        </p:nvSpPr>
        <p:spPr>
          <a:xfrm rot="0">
            <a:off x="338130" y="7786370"/>
            <a:ext cx="7878521" cy="1471930"/>
          </a:xfrm>
          <a:prstGeom prst="rect">
            <a:avLst/>
          </a:prstGeom>
        </p:spPr>
        <p:txBody>
          <a:bodyPr anchor="t" rtlCol="false" tIns="0" lIns="0" bIns="0" rIns="0">
            <a:spAutoFit/>
          </a:bodyPr>
          <a:lstStyle/>
          <a:p>
            <a:pPr algn="ctr">
              <a:lnSpc>
                <a:spcPts val="3919"/>
              </a:lnSpc>
            </a:pPr>
            <a:r>
              <a:rPr lang="en-US" sz="2799" b="true">
                <a:solidFill>
                  <a:srgbClr val="FFFFFF"/>
                </a:solidFill>
                <a:latin typeface="Open Sans Bold"/>
                <a:ea typeface="Open Sans Bold"/>
                <a:cs typeface="Open Sans Bold"/>
                <a:sym typeface="Open Sans Bold"/>
              </a:rPr>
              <a:t>Les exceptions, comme celles utilisées dans les procédures stockées, permettent de gérer les erreurs de manière sécurisée.</a:t>
            </a:r>
          </a:p>
        </p:txBody>
      </p:sp>
    </p:spTree>
  </p:cSld>
  <p:clrMapOvr>
    <a:masterClrMapping/>
  </p:clrMapOvr>
  <p:transition spd="fast">
    <p:push dir="l"/>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17376936" y="9387996"/>
            <a:ext cx="432646" cy="424904"/>
            <a:chOff x="0" y="0"/>
            <a:chExt cx="113948" cy="111909"/>
          </a:xfrm>
        </p:grpSpPr>
        <p:sp>
          <p:nvSpPr>
            <p:cNvPr name="Freeform 3" id="3"/>
            <p:cNvSpPr/>
            <p:nvPr/>
          </p:nvSpPr>
          <p:spPr>
            <a:xfrm flipH="false" flipV="false" rot="0">
              <a:off x="0" y="0"/>
              <a:ext cx="113948" cy="111909"/>
            </a:xfrm>
            <a:custGeom>
              <a:avLst/>
              <a:gdLst/>
              <a:ahLst/>
              <a:cxnLst/>
              <a:rect r="r" b="b" t="t" l="l"/>
              <a:pathLst>
                <a:path h="111909" w="113948">
                  <a:moveTo>
                    <a:pt x="0" y="0"/>
                  </a:moveTo>
                  <a:lnTo>
                    <a:pt x="113948" y="0"/>
                  </a:lnTo>
                  <a:lnTo>
                    <a:pt x="113948" y="111909"/>
                  </a:lnTo>
                  <a:lnTo>
                    <a:pt x="0" y="111909"/>
                  </a:lnTo>
                  <a:close/>
                </a:path>
              </a:pathLst>
            </a:custGeom>
            <a:solidFill>
              <a:srgbClr val="FFFDF7"/>
            </a:solidFill>
          </p:spPr>
        </p:sp>
        <p:sp>
          <p:nvSpPr>
            <p:cNvPr name="TextBox 4" id="4"/>
            <p:cNvSpPr txBox="true"/>
            <p:nvPr/>
          </p:nvSpPr>
          <p:spPr>
            <a:xfrm>
              <a:off x="0" y="19050"/>
              <a:ext cx="113948" cy="92859"/>
            </a:xfrm>
            <a:prstGeom prst="rect">
              <a:avLst/>
            </a:prstGeom>
          </p:spPr>
          <p:txBody>
            <a:bodyPr anchor="ctr" rtlCol="false" tIns="50800" lIns="50800" bIns="50800" rIns="50800"/>
            <a:lstStyle/>
            <a:p>
              <a:pPr algn="ctr">
                <a:lnSpc>
                  <a:spcPts val="1455"/>
                </a:lnSpc>
              </a:pPr>
            </a:p>
          </p:txBody>
        </p:sp>
      </p:grpSp>
      <p:grpSp>
        <p:nvGrpSpPr>
          <p:cNvPr name="Group 5" id="5"/>
          <p:cNvGrpSpPr/>
          <p:nvPr/>
        </p:nvGrpSpPr>
        <p:grpSpPr>
          <a:xfrm rot="0">
            <a:off x="725728" y="722948"/>
            <a:ext cx="16836543" cy="305753"/>
            <a:chOff x="0" y="0"/>
            <a:chExt cx="22448725" cy="407670"/>
          </a:xfrm>
        </p:grpSpPr>
        <p:sp>
          <p:nvSpPr>
            <p:cNvPr name="AutoShape 6" id="6"/>
            <p:cNvSpPr/>
            <p:nvPr/>
          </p:nvSpPr>
          <p:spPr>
            <a:xfrm flipV="true">
              <a:off x="0" y="401320"/>
              <a:ext cx="22448725" cy="0"/>
            </a:xfrm>
            <a:prstGeom prst="line">
              <a:avLst/>
            </a:prstGeom>
            <a:ln cap="flat" w="12700">
              <a:solidFill>
                <a:srgbClr val="FFFFFF"/>
              </a:solidFill>
              <a:prstDash val="solid"/>
              <a:headEnd type="none" len="sm" w="sm"/>
              <a:tailEnd type="none" len="sm" w="sm"/>
            </a:ln>
          </p:spPr>
        </p:sp>
        <p:sp>
          <p:nvSpPr>
            <p:cNvPr name="TextBox 7" id="7"/>
            <p:cNvSpPr txBox="true"/>
            <p:nvPr/>
          </p:nvSpPr>
          <p:spPr>
            <a:xfrm rot="0">
              <a:off x="0" y="19050"/>
              <a:ext cx="10337735" cy="280670"/>
            </a:xfrm>
            <a:prstGeom prst="rect">
              <a:avLst/>
            </a:prstGeom>
          </p:spPr>
          <p:txBody>
            <a:bodyPr anchor="t" rtlCol="false" tIns="0" lIns="0" bIns="0" rIns="0">
              <a:spAutoFit/>
            </a:bodyPr>
            <a:lstStyle/>
            <a:p>
              <a:pPr algn="l">
                <a:lnSpc>
                  <a:spcPts val="1455"/>
                </a:lnSpc>
              </a:pPr>
              <a:r>
                <a:rPr lang="en-US" sz="1500" b="true">
                  <a:solidFill>
                    <a:srgbClr val="FFFFFF"/>
                  </a:solidFill>
                  <a:latin typeface="Coco Gothic Bold"/>
                  <a:ea typeface="Coco Gothic Bold"/>
                  <a:cs typeface="Coco Gothic Bold"/>
                  <a:sym typeface="Coco Gothic Bold"/>
                </a:rPr>
                <a:t>PROJET DE BASES DE DONNÉES</a:t>
              </a:r>
            </a:p>
          </p:txBody>
        </p:sp>
      </p:grpSp>
      <p:sp>
        <p:nvSpPr>
          <p:cNvPr name="Freeform 8" id="8"/>
          <p:cNvSpPr/>
          <p:nvPr/>
        </p:nvSpPr>
        <p:spPr>
          <a:xfrm flipH="false" flipV="false" rot="0">
            <a:off x="7630900" y="4750527"/>
            <a:ext cx="10657100" cy="2927016"/>
          </a:xfrm>
          <a:custGeom>
            <a:avLst/>
            <a:gdLst/>
            <a:ahLst/>
            <a:cxnLst/>
            <a:rect r="r" b="b" t="t" l="l"/>
            <a:pathLst>
              <a:path h="2927016" w="10657100">
                <a:moveTo>
                  <a:pt x="0" y="0"/>
                </a:moveTo>
                <a:lnTo>
                  <a:pt x="10657100" y="0"/>
                </a:lnTo>
                <a:lnTo>
                  <a:pt x="10657100" y="2927016"/>
                </a:lnTo>
                <a:lnTo>
                  <a:pt x="0" y="2927016"/>
                </a:lnTo>
                <a:lnTo>
                  <a:pt x="0" y="0"/>
                </a:lnTo>
                <a:close/>
              </a:path>
            </a:pathLst>
          </a:custGeom>
          <a:blipFill>
            <a:blip r:embed="rId2"/>
            <a:stretch>
              <a:fillRect l="0" t="0" r="-11848" b="0"/>
            </a:stretch>
          </a:blipFill>
        </p:spPr>
      </p:sp>
      <p:sp>
        <p:nvSpPr>
          <p:cNvPr name="TextBox 9" id="9"/>
          <p:cNvSpPr txBox="true"/>
          <p:nvPr/>
        </p:nvSpPr>
        <p:spPr>
          <a:xfrm rot="0">
            <a:off x="17376936" y="9507103"/>
            <a:ext cx="432646" cy="205740"/>
          </a:xfrm>
          <a:prstGeom prst="rect">
            <a:avLst/>
          </a:prstGeom>
        </p:spPr>
        <p:txBody>
          <a:bodyPr anchor="t" rtlCol="false" tIns="0" lIns="0" bIns="0" rIns="0">
            <a:spAutoFit/>
          </a:bodyPr>
          <a:lstStyle/>
          <a:p>
            <a:pPr algn="ctr">
              <a:lnSpc>
                <a:spcPts val="1455"/>
              </a:lnSpc>
            </a:pPr>
            <a:r>
              <a:rPr lang="en-US" b="true" sz="1500">
                <a:solidFill>
                  <a:srgbClr val="1A1B1D"/>
                </a:solidFill>
                <a:latin typeface="Coco Gothic Bold"/>
                <a:ea typeface="Coco Gothic Bold"/>
                <a:cs typeface="Coco Gothic Bold"/>
                <a:sym typeface="Coco Gothic Bold"/>
              </a:rPr>
              <a:t>11</a:t>
            </a:r>
          </a:p>
        </p:txBody>
      </p:sp>
      <p:sp>
        <p:nvSpPr>
          <p:cNvPr name="TextBox 10" id="10"/>
          <p:cNvSpPr txBox="true"/>
          <p:nvPr/>
        </p:nvSpPr>
        <p:spPr>
          <a:xfrm rot="0">
            <a:off x="3909090" y="1719795"/>
            <a:ext cx="11287329" cy="1156335"/>
          </a:xfrm>
          <a:prstGeom prst="rect">
            <a:avLst/>
          </a:prstGeom>
        </p:spPr>
        <p:txBody>
          <a:bodyPr anchor="t" rtlCol="false" tIns="0" lIns="0" bIns="0" rIns="0">
            <a:spAutoFit/>
          </a:bodyPr>
          <a:lstStyle/>
          <a:p>
            <a:pPr algn="ctr">
              <a:lnSpc>
                <a:spcPts val="4320"/>
              </a:lnSpc>
            </a:pPr>
            <a:r>
              <a:rPr lang="en-US" b="true" sz="4500">
                <a:solidFill>
                  <a:srgbClr val="FFD21B"/>
                </a:solidFill>
                <a:latin typeface="Coco Gothic Bold"/>
                <a:ea typeface="Coco Gothic Bold"/>
                <a:cs typeface="Coco Gothic Bold"/>
                <a:sym typeface="Coco Gothic Bold"/>
              </a:rPr>
              <a:t>SÉCURISATION DE LA BASE DE DONNÉES</a:t>
            </a:r>
            <a:r>
              <a:rPr lang="en-US" sz="4500" b="true">
                <a:solidFill>
                  <a:srgbClr val="FFD21B"/>
                </a:solidFill>
                <a:latin typeface="Coco Gothic Bold"/>
                <a:ea typeface="Coco Gothic Bold"/>
                <a:cs typeface="Coco Gothic Bold"/>
                <a:sym typeface="Coco Gothic Bold"/>
              </a:rPr>
              <a:t> </a:t>
            </a:r>
          </a:p>
        </p:txBody>
      </p:sp>
      <p:sp>
        <p:nvSpPr>
          <p:cNvPr name="TextBox 11" id="11"/>
          <p:cNvSpPr txBox="true"/>
          <p:nvPr/>
        </p:nvSpPr>
        <p:spPr>
          <a:xfrm rot="0">
            <a:off x="338130" y="3644472"/>
            <a:ext cx="4318368" cy="405765"/>
          </a:xfrm>
          <a:prstGeom prst="rect">
            <a:avLst/>
          </a:prstGeom>
        </p:spPr>
        <p:txBody>
          <a:bodyPr anchor="t" rtlCol="false" tIns="0" lIns="0" bIns="0" rIns="0">
            <a:spAutoFit/>
          </a:bodyPr>
          <a:lstStyle/>
          <a:p>
            <a:pPr algn="ctr">
              <a:lnSpc>
                <a:spcPts val="2879"/>
              </a:lnSpc>
            </a:pPr>
            <a:r>
              <a:rPr lang="en-US" b="true" sz="3000">
                <a:solidFill>
                  <a:srgbClr val="FFB800"/>
                </a:solidFill>
                <a:latin typeface="Coco Gothic Bold"/>
                <a:ea typeface="Coco Gothic Bold"/>
                <a:cs typeface="Coco Gothic Bold"/>
                <a:sym typeface="Coco Gothic Bold"/>
              </a:rPr>
              <a:t>CONTRAINTES</a:t>
            </a:r>
          </a:p>
        </p:txBody>
      </p:sp>
      <p:sp>
        <p:nvSpPr>
          <p:cNvPr name="TextBox 12" id="12"/>
          <p:cNvSpPr txBox="true"/>
          <p:nvPr/>
        </p:nvSpPr>
        <p:spPr>
          <a:xfrm rot="0">
            <a:off x="0" y="5086350"/>
            <a:ext cx="7274277" cy="2462530"/>
          </a:xfrm>
          <a:prstGeom prst="rect">
            <a:avLst/>
          </a:prstGeom>
        </p:spPr>
        <p:txBody>
          <a:bodyPr anchor="t" rtlCol="false" tIns="0" lIns="0" bIns="0" rIns="0">
            <a:spAutoFit/>
          </a:bodyPr>
          <a:lstStyle/>
          <a:p>
            <a:pPr algn="ctr">
              <a:lnSpc>
                <a:spcPts val="3919"/>
              </a:lnSpc>
            </a:pPr>
            <a:r>
              <a:rPr lang="en-US" sz="2799" b="true">
                <a:solidFill>
                  <a:srgbClr val="FFFFFF"/>
                </a:solidFill>
                <a:latin typeface="Open Sans Bold"/>
                <a:ea typeface="Open Sans Bold"/>
                <a:cs typeface="Open Sans Bold"/>
                <a:sym typeface="Open Sans Bold"/>
              </a:rPr>
              <a:t>Les contraintes assurent l'intégrité des données en empêchant les incohérences et les violations de relations entre les tables, contribuant ainsi à la sécurité globale de la base de données.</a:t>
            </a:r>
          </a:p>
        </p:txBody>
      </p:sp>
    </p:spTree>
  </p:cSld>
  <p:clrMapOvr>
    <a:masterClrMapping/>
  </p:clrMapOvr>
  <p:transition spd="fast">
    <p:push dir="l"/>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17376936" y="9387996"/>
            <a:ext cx="432646" cy="424904"/>
            <a:chOff x="0" y="0"/>
            <a:chExt cx="113948" cy="111909"/>
          </a:xfrm>
        </p:grpSpPr>
        <p:sp>
          <p:nvSpPr>
            <p:cNvPr name="Freeform 3" id="3"/>
            <p:cNvSpPr/>
            <p:nvPr/>
          </p:nvSpPr>
          <p:spPr>
            <a:xfrm flipH="false" flipV="false" rot="0">
              <a:off x="0" y="0"/>
              <a:ext cx="113948" cy="111909"/>
            </a:xfrm>
            <a:custGeom>
              <a:avLst/>
              <a:gdLst/>
              <a:ahLst/>
              <a:cxnLst/>
              <a:rect r="r" b="b" t="t" l="l"/>
              <a:pathLst>
                <a:path h="111909" w="113948">
                  <a:moveTo>
                    <a:pt x="0" y="0"/>
                  </a:moveTo>
                  <a:lnTo>
                    <a:pt x="113948" y="0"/>
                  </a:lnTo>
                  <a:lnTo>
                    <a:pt x="113948" y="111909"/>
                  </a:lnTo>
                  <a:lnTo>
                    <a:pt x="0" y="111909"/>
                  </a:lnTo>
                  <a:close/>
                </a:path>
              </a:pathLst>
            </a:custGeom>
            <a:solidFill>
              <a:srgbClr val="FFFDF7"/>
            </a:solidFill>
          </p:spPr>
        </p:sp>
        <p:sp>
          <p:nvSpPr>
            <p:cNvPr name="TextBox 4" id="4"/>
            <p:cNvSpPr txBox="true"/>
            <p:nvPr/>
          </p:nvSpPr>
          <p:spPr>
            <a:xfrm>
              <a:off x="0" y="19050"/>
              <a:ext cx="113948" cy="92859"/>
            </a:xfrm>
            <a:prstGeom prst="rect">
              <a:avLst/>
            </a:prstGeom>
          </p:spPr>
          <p:txBody>
            <a:bodyPr anchor="ctr" rtlCol="false" tIns="50800" lIns="50800" bIns="50800" rIns="50800"/>
            <a:lstStyle/>
            <a:p>
              <a:pPr algn="ctr">
                <a:lnSpc>
                  <a:spcPts val="1455"/>
                </a:lnSpc>
              </a:pPr>
            </a:p>
          </p:txBody>
        </p:sp>
      </p:grpSp>
      <p:grpSp>
        <p:nvGrpSpPr>
          <p:cNvPr name="Group 5" id="5"/>
          <p:cNvGrpSpPr/>
          <p:nvPr/>
        </p:nvGrpSpPr>
        <p:grpSpPr>
          <a:xfrm rot="0">
            <a:off x="725728" y="722948"/>
            <a:ext cx="16836543" cy="305753"/>
            <a:chOff x="0" y="0"/>
            <a:chExt cx="22448725" cy="407670"/>
          </a:xfrm>
        </p:grpSpPr>
        <p:sp>
          <p:nvSpPr>
            <p:cNvPr name="AutoShape 6" id="6"/>
            <p:cNvSpPr/>
            <p:nvPr/>
          </p:nvSpPr>
          <p:spPr>
            <a:xfrm flipV="true">
              <a:off x="0" y="401320"/>
              <a:ext cx="22448725" cy="0"/>
            </a:xfrm>
            <a:prstGeom prst="line">
              <a:avLst/>
            </a:prstGeom>
            <a:ln cap="flat" w="12700">
              <a:solidFill>
                <a:srgbClr val="FFFFFF"/>
              </a:solidFill>
              <a:prstDash val="solid"/>
              <a:headEnd type="none" len="sm" w="sm"/>
              <a:tailEnd type="none" len="sm" w="sm"/>
            </a:ln>
          </p:spPr>
        </p:sp>
        <p:sp>
          <p:nvSpPr>
            <p:cNvPr name="TextBox 7" id="7"/>
            <p:cNvSpPr txBox="true"/>
            <p:nvPr/>
          </p:nvSpPr>
          <p:spPr>
            <a:xfrm rot="0">
              <a:off x="0" y="19050"/>
              <a:ext cx="10337735" cy="280670"/>
            </a:xfrm>
            <a:prstGeom prst="rect">
              <a:avLst/>
            </a:prstGeom>
          </p:spPr>
          <p:txBody>
            <a:bodyPr anchor="t" rtlCol="false" tIns="0" lIns="0" bIns="0" rIns="0">
              <a:spAutoFit/>
            </a:bodyPr>
            <a:lstStyle/>
            <a:p>
              <a:pPr algn="l">
                <a:lnSpc>
                  <a:spcPts val="1455"/>
                </a:lnSpc>
              </a:pPr>
              <a:r>
                <a:rPr lang="en-US" sz="1500" b="true">
                  <a:solidFill>
                    <a:srgbClr val="FFFFFF"/>
                  </a:solidFill>
                  <a:latin typeface="Coco Gothic Bold"/>
                  <a:ea typeface="Coco Gothic Bold"/>
                  <a:cs typeface="Coco Gothic Bold"/>
                  <a:sym typeface="Coco Gothic Bold"/>
                </a:rPr>
                <a:t>PROJET DE BASES DE DONNÉES</a:t>
              </a:r>
            </a:p>
          </p:txBody>
        </p:sp>
      </p:grpSp>
      <p:sp>
        <p:nvSpPr>
          <p:cNvPr name="AutoShape 8" id="8"/>
          <p:cNvSpPr/>
          <p:nvPr/>
        </p:nvSpPr>
        <p:spPr>
          <a:xfrm flipV="true">
            <a:off x="9124950" y="3627406"/>
            <a:ext cx="0" cy="6588380"/>
          </a:xfrm>
          <a:prstGeom prst="line">
            <a:avLst/>
          </a:prstGeom>
          <a:ln cap="flat" w="38100">
            <a:solidFill>
              <a:srgbClr val="FFFFFF"/>
            </a:solidFill>
            <a:prstDash val="solid"/>
            <a:headEnd type="none" len="sm" w="sm"/>
            <a:tailEnd type="none" len="sm" w="sm"/>
          </a:ln>
        </p:spPr>
      </p:sp>
      <p:sp>
        <p:nvSpPr>
          <p:cNvPr name="Freeform 9" id="9"/>
          <p:cNvSpPr/>
          <p:nvPr/>
        </p:nvSpPr>
        <p:spPr>
          <a:xfrm flipH="false" flipV="false" rot="0">
            <a:off x="9552755" y="4030291"/>
            <a:ext cx="8521752" cy="5782609"/>
          </a:xfrm>
          <a:custGeom>
            <a:avLst/>
            <a:gdLst/>
            <a:ahLst/>
            <a:cxnLst/>
            <a:rect r="r" b="b" t="t" l="l"/>
            <a:pathLst>
              <a:path h="5782609" w="8521752">
                <a:moveTo>
                  <a:pt x="0" y="0"/>
                </a:moveTo>
                <a:lnTo>
                  <a:pt x="8521752" y="0"/>
                </a:lnTo>
                <a:lnTo>
                  <a:pt x="8521752" y="5782610"/>
                </a:lnTo>
                <a:lnTo>
                  <a:pt x="0" y="5782610"/>
                </a:lnTo>
                <a:lnTo>
                  <a:pt x="0" y="0"/>
                </a:lnTo>
                <a:close/>
              </a:path>
            </a:pathLst>
          </a:custGeom>
          <a:blipFill>
            <a:blip r:embed="rId2"/>
            <a:stretch>
              <a:fillRect l="0" t="0" r="-5614" b="0"/>
            </a:stretch>
          </a:blipFill>
        </p:spPr>
      </p:sp>
      <p:sp>
        <p:nvSpPr>
          <p:cNvPr name="Freeform 10" id="10"/>
          <p:cNvSpPr/>
          <p:nvPr/>
        </p:nvSpPr>
        <p:spPr>
          <a:xfrm flipH="false" flipV="false" rot="0">
            <a:off x="1734723" y="3419055"/>
            <a:ext cx="5313618" cy="6393845"/>
          </a:xfrm>
          <a:custGeom>
            <a:avLst/>
            <a:gdLst/>
            <a:ahLst/>
            <a:cxnLst/>
            <a:rect r="r" b="b" t="t" l="l"/>
            <a:pathLst>
              <a:path h="6393845" w="5313618">
                <a:moveTo>
                  <a:pt x="0" y="0"/>
                </a:moveTo>
                <a:lnTo>
                  <a:pt x="5313618" y="0"/>
                </a:lnTo>
                <a:lnTo>
                  <a:pt x="5313618" y="6393846"/>
                </a:lnTo>
                <a:lnTo>
                  <a:pt x="0" y="6393846"/>
                </a:lnTo>
                <a:lnTo>
                  <a:pt x="0" y="0"/>
                </a:lnTo>
                <a:close/>
              </a:path>
            </a:pathLst>
          </a:custGeom>
          <a:blipFill>
            <a:blip r:embed="rId3"/>
            <a:stretch>
              <a:fillRect l="0" t="-25456" r="-10014" b="-5387"/>
            </a:stretch>
          </a:blipFill>
        </p:spPr>
      </p:sp>
      <p:sp>
        <p:nvSpPr>
          <p:cNvPr name="TextBox 11" id="11"/>
          <p:cNvSpPr txBox="true"/>
          <p:nvPr/>
        </p:nvSpPr>
        <p:spPr>
          <a:xfrm rot="0">
            <a:off x="17376936" y="9507103"/>
            <a:ext cx="432646" cy="205740"/>
          </a:xfrm>
          <a:prstGeom prst="rect">
            <a:avLst/>
          </a:prstGeom>
        </p:spPr>
        <p:txBody>
          <a:bodyPr anchor="t" rtlCol="false" tIns="0" lIns="0" bIns="0" rIns="0">
            <a:spAutoFit/>
          </a:bodyPr>
          <a:lstStyle/>
          <a:p>
            <a:pPr algn="ctr">
              <a:lnSpc>
                <a:spcPts val="1455"/>
              </a:lnSpc>
            </a:pPr>
            <a:r>
              <a:rPr lang="en-US" b="true" sz="1500">
                <a:solidFill>
                  <a:srgbClr val="1A1B1D"/>
                </a:solidFill>
                <a:latin typeface="Coco Gothic Bold"/>
                <a:ea typeface="Coco Gothic Bold"/>
                <a:cs typeface="Coco Gothic Bold"/>
                <a:sym typeface="Coco Gothic Bold"/>
              </a:rPr>
              <a:t>11</a:t>
            </a:r>
          </a:p>
        </p:txBody>
      </p:sp>
      <p:sp>
        <p:nvSpPr>
          <p:cNvPr name="TextBox 12" id="12"/>
          <p:cNvSpPr txBox="true"/>
          <p:nvPr/>
        </p:nvSpPr>
        <p:spPr>
          <a:xfrm rot="0">
            <a:off x="3909090" y="1719795"/>
            <a:ext cx="11287329" cy="1156335"/>
          </a:xfrm>
          <a:prstGeom prst="rect">
            <a:avLst/>
          </a:prstGeom>
        </p:spPr>
        <p:txBody>
          <a:bodyPr anchor="t" rtlCol="false" tIns="0" lIns="0" bIns="0" rIns="0">
            <a:spAutoFit/>
          </a:bodyPr>
          <a:lstStyle/>
          <a:p>
            <a:pPr algn="ctr">
              <a:lnSpc>
                <a:spcPts val="4320"/>
              </a:lnSpc>
            </a:pPr>
            <a:r>
              <a:rPr lang="en-US" b="true" sz="4500">
                <a:solidFill>
                  <a:srgbClr val="FFD21B"/>
                </a:solidFill>
                <a:latin typeface="Coco Gothic Bold"/>
                <a:ea typeface="Coco Gothic Bold"/>
                <a:cs typeface="Coco Gothic Bold"/>
                <a:sym typeface="Coco Gothic Bold"/>
              </a:rPr>
              <a:t>SÉCURISATION DE LA BASE DE DONNÉES</a:t>
            </a:r>
            <a:r>
              <a:rPr lang="en-US" sz="4500" b="true">
                <a:solidFill>
                  <a:srgbClr val="FFD21B"/>
                </a:solidFill>
                <a:latin typeface="Coco Gothic Bold"/>
                <a:ea typeface="Coco Gothic Bold"/>
                <a:cs typeface="Coco Gothic Bold"/>
                <a:sym typeface="Coco Gothic Bold"/>
              </a:rPr>
              <a:t> </a:t>
            </a:r>
          </a:p>
        </p:txBody>
      </p:sp>
      <p:sp>
        <p:nvSpPr>
          <p:cNvPr name="TextBox 13" id="13"/>
          <p:cNvSpPr txBox="true"/>
          <p:nvPr/>
        </p:nvSpPr>
        <p:spPr>
          <a:xfrm rot="0">
            <a:off x="3131533" y="5896099"/>
            <a:ext cx="3125753" cy="247650"/>
          </a:xfrm>
          <a:prstGeom prst="rect">
            <a:avLst/>
          </a:prstGeom>
        </p:spPr>
        <p:txBody>
          <a:bodyPr anchor="t" rtlCol="false" tIns="0" lIns="0" bIns="0" rIns="0">
            <a:spAutoFit/>
          </a:bodyPr>
          <a:lstStyle/>
          <a:p>
            <a:pPr algn="ctr">
              <a:lnSpc>
                <a:spcPts val="1800"/>
              </a:lnSpc>
            </a:pPr>
          </a:p>
        </p:txBody>
      </p:sp>
      <p:sp>
        <p:nvSpPr>
          <p:cNvPr name="TextBox 14" id="14"/>
          <p:cNvSpPr txBox="true"/>
          <p:nvPr/>
        </p:nvSpPr>
        <p:spPr>
          <a:xfrm rot="0">
            <a:off x="8677275" y="2876130"/>
            <a:ext cx="933450" cy="542925"/>
          </a:xfrm>
          <a:prstGeom prst="rect">
            <a:avLst/>
          </a:prstGeom>
        </p:spPr>
        <p:txBody>
          <a:bodyPr anchor="t" rtlCol="false" tIns="0" lIns="0" bIns="0" rIns="0">
            <a:spAutoFit/>
          </a:bodyPr>
          <a:lstStyle/>
          <a:p>
            <a:pPr algn="ctr">
              <a:lnSpc>
                <a:spcPts val="4200"/>
              </a:lnSpc>
              <a:spcBef>
                <a:spcPct val="0"/>
              </a:spcBef>
            </a:pPr>
            <a:r>
              <a:rPr lang="en-US" b="true" sz="3000">
                <a:solidFill>
                  <a:srgbClr val="FFB800"/>
                </a:solidFill>
                <a:latin typeface="Coco Gothic Bold"/>
                <a:ea typeface="Coco Gothic Bold"/>
                <a:cs typeface="Coco Gothic Bold"/>
                <a:sym typeface="Coco Gothic Bold"/>
              </a:rPr>
              <a:t>ORM</a:t>
            </a:r>
          </a:p>
        </p:txBody>
      </p:sp>
    </p:spTree>
  </p:cSld>
  <p:clrMapOvr>
    <a:masterClrMapping/>
  </p:clrMapOvr>
  <p:transition spd="fast">
    <p:push dir="l"/>
  </p:transition>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17376936" y="9387996"/>
            <a:ext cx="432646" cy="424904"/>
            <a:chOff x="0" y="0"/>
            <a:chExt cx="113948" cy="111909"/>
          </a:xfrm>
        </p:grpSpPr>
        <p:sp>
          <p:nvSpPr>
            <p:cNvPr name="Freeform 3" id="3"/>
            <p:cNvSpPr/>
            <p:nvPr/>
          </p:nvSpPr>
          <p:spPr>
            <a:xfrm flipH="false" flipV="false" rot="0">
              <a:off x="0" y="0"/>
              <a:ext cx="113948" cy="111909"/>
            </a:xfrm>
            <a:custGeom>
              <a:avLst/>
              <a:gdLst/>
              <a:ahLst/>
              <a:cxnLst/>
              <a:rect r="r" b="b" t="t" l="l"/>
              <a:pathLst>
                <a:path h="111909" w="113948">
                  <a:moveTo>
                    <a:pt x="0" y="0"/>
                  </a:moveTo>
                  <a:lnTo>
                    <a:pt x="113948" y="0"/>
                  </a:lnTo>
                  <a:lnTo>
                    <a:pt x="113948" y="111909"/>
                  </a:lnTo>
                  <a:lnTo>
                    <a:pt x="0" y="111909"/>
                  </a:lnTo>
                  <a:close/>
                </a:path>
              </a:pathLst>
            </a:custGeom>
            <a:solidFill>
              <a:srgbClr val="FFFDF7"/>
            </a:solidFill>
          </p:spPr>
        </p:sp>
        <p:sp>
          <p:nvSpPr>
            <p:cNvPr name="TextBox 4" id="4"/>
            <p:cNvSpPr txBox="true"/>
            <p:nvPr/>
          </p:nvSpPr>
          <p:spPr>
            <a:xfrm>
              <a:off x="0" y="19050"/>
              <a:ext cx="113948" cy="92859"/>
            </a:xfrm>
            <a:prstGeom prst="rect">
              <a:avLst/>
            </a:prstGeom>
          </p:spPr>
          <p:txBody>
            <a:bodyPr anchor="ctr" rtlCol="false" tIns="50800" lIns="50800" bIns="50800" rIns="50800"/>
            <a:lstStyle/>
            <a:p>
              <a:pPr algn="ctr">
                <a:lnSpc>
                  <a:spcPts val="1455"/>
                </a:lnSpc>
              </a:pPr>
            </a:p>
          </p:txBody>
        </p:sp>
      </p:grpSp>
      <p:grpSp>
        <p:nvGrpSpPr>
          <p:cNvPr name="Group 5" id="5"/>
          <p:cNvGrpSpPr/>
          <p:nvPr/>
        </p:nvGrpSpPr>
        <p:grpSpPr>
          <a:xfrm rot="0">
            <a:off x="725728" y="722948"/>
            <a:ext cx="16836543" cy="305753"/>
            <a:chOff x="0" y="0"/>
            <a:chExt cx="22448725" cy="407670"/>
          </a:xfrm>
        </p:grpSpPr>
        <p:sp>
          <p:nvSpPr>
            <p:cNvPr name="AutoShape 6" id="6"/>
            <p:cNvSpPr/>
            <p:nvPr/>
          </p:nvSpPr>
          <p:spPr>
            <a:xfrm flipV="true">
              <a:off x="0" y="401320"/>
              <a:ext cx="22448725" cy="0"/>
            </a:xfrm>
            <a:prstGeom prst="line">
              <a:avLst/>
            </a:prstGeom>
            <a:ln cap="flat" w="12700">
              <a:solidFill>
                <a:srgbClr val="FFFFFF"/>
              </a:solidFill>
              <a:prstDash val="solid"/>
              <a:headEnd type="none" len="sm" w="sm"/>
              <a:tailEnd type="none" len="sm" w="sm"/>
            </a:ln>
          </p:spPr>
        </p:sp>
        <p:sp>
          <p:nvSpPr>
            <p:cNvPr name="TextBox 7" id="7"/>
            <p:cNvSpPr txBox="true"/>
            <p:nvPr/>
          </p:nvSpPr>
          <p:spPr>
            <a:xfrm rot="0">
              <a:off x="0" y="19050"/>
              <a:ext cx="10337735" cy="280670"/>
            </a:xfrm>
            <a:prstGeom prst="rect">
              <a:avLst/>
            </a:prstGeom>
          </p:spPr>
          <p:txBody>
            <a:bodyPr anchor="t" rtlCol="false" tIns="0" lIns="0" bIns="0" rIns="0">
              <a:spAutoFit/>
            </a:bodyPr>
            <a:lstStyle/>
            <a:p>
              <a:pPr algn="l">
                <a:lnSpc>
                  <a:spcPts val="1455"/>
                </a:lnSpc>
              </a:pPr>
              <a:r>
                <a:rPr lang="en-US" sz="1500" b="true">
                  <a:solidFill>
                    <a:srgbClr val="FFFFFF"/>
                  </a:solidFill>
                  <a:latin typeface="Coco Gothic Bold"/>
                  <a:ea typeface="Coco Gothic Bold"/>
                  <a:cs typeface="Coco Gothic Bold"/>
                  <a:sym typeface="Coco Gothic Bold"/>
                </a:rPr>
                <a:t>PROJET DE BASES DE DONNÉES</a:t>
              </a:r>
            </a:p>
          </p:txBody>
        </p:sp>
      </p:grpSp>
      <p:sp>
        <p:nvSpPr>
          <p:cNvPr name="Freeform 8" id="8"/>
          <p:cNvSpPr/>
          <p:nvPr/>
        </p:nvSpPr>
        <p:spPr>
          <a:xfrm flipH="false" flipV="false" rot="0">
            <a:off x="7630900" y="4750527"/>
            <a:ext cx="10657100" cy="2927016"/>
          </a:xfrm>
          <a:custGeom>
            <a:avLst/>
            <a:gdLst/>
            <a:ahLst/>
            <a:cxnLst/>
            <a:rect r="r" b="b" t="t" l="l"/>
            <a:pathLst>
              <a:path h="2927016" w="10657100">
                <a:moveTo>
                  <a:pt x="0" y="0"/>
                </a:moveTo>
                <a:lnTo>
                  <a:pt x="10657100" y="0"/>
                </a:lnTo>
                <a:lnTo>
                  <a:pt x="10657100" y="2927016"/>
                </a:lnTo>
                <a:lnTo>
                  <a:pt x="0" y="2927016"/>
                </a:lnTo>
                <a:lnTo>
                  <a:pt x="0" y="0"/>
                </a:lnTo>
                <a:close/>
              </a:path>
            </a:pathLst>
          </a:custGeom>
          <a:blipFill>
            <a:blip r:embed="rId2"/>
            <a:stretch>
              <a:fillRect l="0" t="0" r="-11848" b="0"/>
            </a:stretch>
          </a:blipFill>
        </p:spPr>
      </p:sp>
      <p:sp>
        <p:nvSpPr>
          <p:cNvPr name="TextBox 9" id="9"/>
          <p:cNvSpPr txBox="true"/>
          <p:nvPr/>
        </p:nvSpPr>
        <p:spPr>
          <a:xfrm rot="0">
            <a:off x="17376936" y="9507103"/>
            <a:ext cx="432646" cy="205740"/>
          </a:xfrm>
          <a:prstGeom prst="rect">
            <a:avLst/>
          </a:prstGeom>
        </p:spPr>
        <p:txBody>
          <a:bodyPr anchor="t" rtlCol="false" tIns="0" lIns="0" bIns="0" rIns="0">
            <a:spAutoFit/>
          </a:bodyPr>
          <a:lstStyle/>
          <a:p>
            <a:pPr algn="ctr">
              <a:lnSpc>
                <a:spcPts val="1455"/>
              </a:lnSpc>
            </a:pPr>
            <a:r>
              <a:rPr lang="en-US" b="true" sz="1500">
                <a:solidFill>
                  <a:srgbClr val="1A1B1D"/>
                </a:solidFill>
                <a:latin typeface="Coco Gothic Bold"/>
                <a:ea typeface="Coco Gothic Bold"/>
                <a:cs typeface="Coco Gothic Bold"/>
                <a:sym typeface="Coco Gothic Bold"/>
              </a:rPr>
              <a:t>11</a:t>
            </a:r>
          </a:p>
        </p:txBody>
      </p:sp>
      <p:sp>
        <p:nvSpPr>
          <p:cNvPr name="TextBox 10" id="10"/>
          <p:cNvSpPr txBox="true"/>
          <p:nvPr/>
        </p:nvSpPr>
        <p:spPr>
          <a:xfrm rot="0">
            <a:off x="3909090" y="1719795"/>
            <a:ext cx="11287329" cy="1156335"/>
          </a:xfrm>
          <a:prstGeom prst="rect">
            <a:avLst/>
          </a:prstGeom>
        </p:spPr>
        <p:txBody>
          <a:bodyPr anchor="t" rtlCol="false" tIns="0" lIns="0" bIns="0" rIns="0">
            <a:spAutoFit/>
          </a:bodyPr>
          <a:lstStyle/>
          <a:p>
            <a:pPr algn="ctr">
              <a:lnSpc>
                <a:spcPts val="4320"/>
              </a:lnSpc>
            </a:pPr>
            <a:r>
              <a:rPr lang="en-US" b="true" sz="4500">
                <a:solidFill>
                  <a:srgbClr val="FFD21B"/>
                </a:solidFill>
                <a:latin typeface="Coco Gothic Bold"/>
                <a:ea typeface="Coco Gothic Bold"/>
                <a:cs typeface="Coco Gothic Bold"/>
                <a:sym typeface="Coco Gothic Bold"/>
              </a:rPr>
              <a:t>SÉCURISATION DE LA BASE DE DONNÉES</a:t>
            </a:r>
            <a:r>
              <a:rPr lang="en-US" sz="4500" b="true">
                <a:solidFill>
                  <a:srgbClr val="FFD21B"/>
                </a:solidFill>
                <a:latin typeface="Coco Gothic Bold"/>
                <a:ea typeface="Coco Gothic Bold"/>
                <a:cs typeface="Coco Gothic Bold"/>
                <a:sym typeface="Coco Gothic Bold"/>
              </a:rPr>
              <a:t> </a:t>
            </a:r>
          </a:p>
        </p:txBody>
      </p:sp>
      <p:sp>
        <p:nvSpPr>
          <p:cNvPr name="TextBox 11" id="11"/>
          <p:cNvSpPr txBox="true"/>
          <p:nvPr/>
        </p:nvSpPr>
        <p:spPr>
          <a:xfrm rot="0">
            <a:off x="338130" y="3644472"/>
            <a:ext cx="4318368" cy="405765"/>
          </a:xfrm>
          <a:prstGeom prst="rect">
            <a:avLst/>
          </a:prstGeom>
        </p:spPr>
        <p:txBody>
          <a:bodyPr anchor="t" rtlCol="false" tIns="0" lIns="0" bIns="0" rIns="0">
            <a:spAutoFit/>
          </a:bodyPr>
          <a:lstStyle/>
          <a:p>
            <a:pPr algn="ctr">
              <a:lnSpc>
                <a:spcPts val="2879"/>
              </a:lnSpc>
            </a:pPr>
            <a:r>
              <a:rPr lang="en-US" b="true" sz="3000">
                <a:solidFill>
                  <a:srgbClr val="FFB800"/>
                </a:solidFill>
                <a:latin typeface="Coco Gothic Bold"/>
                <a:ea typeface="Coco Gothic Bold"/>
                <a:cs typeface="Coco Gothic Bold"/>
                <a:sym typeface="Coco Gothic Bold"/>
              </a:rPr>
              <a:t>TRIGGERS</a:t>
            </a:r>
          </a:p>
        </p:txBody>
      </p:sp>
      <p:sp>
        <p:nvSpPr>
          <p:cNvPr name="TextBox 12" id="12"/>
          <p:cNvSpPr txBox="true"/>
          <p:nvPr/>
        </p:nvSpPr>
        <p:spPr>
          <a:xfrm rot="0">
            <a:off x="0" y="5086350"/>
            <a:ext cx="7274277" cy="1967230"/>
          </a:xfrm>
          <a:prstGeom prst="rect">
            <a:avLst/>
          </a:prstGeom>
        </p:spPr>
        <p:txBody>
          <a:bodyPr anchor="t" rtlCol="false" tIns="0" lIns="0" bIns="0" rIns="0">
            <a:spAutoFit/>
          </a:bodyPr>
          <a:lstStyle/>
          <a:p>
            <a:pPr algn="ctr">
              <a:lnSpc>
                <a:spcPts val="3919"/>
              </a:lnSpc>
            </a:pPr>
            <a:r>
              <a:rPr lang="en-US" sz="2799" b="true">
                <a:solidFill>
                  <a:srgbClr val="FFFFFF"/>
                </a:solidFill>
                <a:latin typeface="Open Sans Bold"/>
                <a:ea typeface="Open Sans Bold"/>
                <a:cs typeface="Open Sans Bold"/>
                <a:sym typeface="Open Sans Bold"/>
              </a:rPr>
              <a:t>Les triggers renforcent la sécurité en automatisant des contrôles ou des actions lors des modifications de données</a:t>
            </a:r>
          </a:p>
        </p:txBody>
      </p:sp>
      <p:sp>
        <p:nvSpPr>
          <p:cNvPr name="Freeform 13" id="13"/>
          <p:cNvSpPr/>
          <p:nvPr/>
        </p:nvSpPr>
        <p:spPr>
          <a:xfrm flipH="false" flipV="false" rot="0">
            <a:off x="7745688" y="3663391"/>
            <a:ext cx="11385194" cy="5824663"/>
          </a:xfrm>
          <a:custGeom>
            <a:avLst/>
            <a:gdLst/>
            <a:ahLst/>
            <a:cxnLst/>
            <a:rect r="r" b="b" t="t" l="l"/>
            <a:pathLst>
              <a:path h="5824663" w="11385194">
                <a:moveTo>
                  <a:pt x="0" y="0"/>
                </a:moveTo>
                <a:lnTo>
                  <a:pt x="11385194" y="0"/>
                </a:lnTo>
                <a:lnTo>
                  <a:pt x="11385194" y="5824662"/>
                </a:lnTo>
                <a:lnTo>
                  <a:pt x="0" y="5824662"/>
                </a:lnTo>
                <a:lnTo>
                  <a:pt x="0" y="0"/>
                </a:lnTo>
                <a:close/>
              </a:path>
            </a:pathLst>
          </a:custGeom>
          <a:blipFill>
            <a:blip r:embed="rId3"/>
            <a:stretch>
              <a:fillRect l="0" t="-713" r="-30924" b="-3963"/>
            </a:stretch>
          </a:blipFill>
        </p:spPr>
      </p:sp>
    </p:spTree>
  </p:cSld>
  <p:clrMapOvr>
    <a:masterClrMapping/>
  </p:clrMapOvr>
  <p:transition spd="fast">
    <p:push dir="l"/>
  </p:transition>
</p:sld>
</file>

<file path=ppt/slides/slide24.xml><?xml version="1.0" encoding="utf-8"?>
<p:sld xmlns:p="http://schemas.openxmlformats.org/presentationml/2006/main" xmlns:a="http://schemas.openxmlformats.org/drawingml/2006/main">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17376936" y="9387996"/>
            <a:ext cx="432646" cy="424904"/>
            <a:chOff x="0" y="0"/>
            <a:chExt cx="113948" cy="111909"/>
          </a:xfrm>
        </p:grpSpPr>
        <p:sp>
          <p:nvSpPr>
            <p:cNvPr name="Freeform 3" id="3"/>
            <p:cNvSpPr/>
            <p:nvPr/>
          </p:nvSpPr>
          <p:spPr>
            <a:xfrm flipH="false" flipV="false" rot="0">
              <a:off x="0" y="0"/>
              <a:ext cx="113948" cy="111909"/>
            </a:xfrm>
            <a:custGeom>
              <a:avLst/>
              <a:gdLst/>
              <a:ahLst/>
              <a:cxnLst/>
              <a:rect r="r" b="b" t="t" l="l"/>
              <a:pathLst>
                <a:path h="111909" w="113948">
                  <a:moveTo>
                    <a:pt x="0" y="0"/>
                  </a:moveTo>
                  <a:lnTo>
                    <a:pt x="113948" y="0"/>
                  </a:lnTo>
                  <a:lnTo>
                    <a:pt x="113948" y="111909"/>
                  </a:lnTo>
                  <a:lnTo>
                    <a:pt x="0" y="111909"/>
                  </a:lnTo>
                  <a:close/>
                </a:path>
              </a:pathLst>
            </a:custGeom>
            <a:solidFill>
              <a:srgbClr val="FFFDF7"/>
            </a:solidFill>
          </p:spPr>
        </p:sp>
        <p:sp>
          <p:nvSpPr>
            <p:cNvPr name="TextBox 4" id="4"/>
            <p:cNvSpPr txBox="true"/>
            <p:nvPr/>
          </p:nvSpPr>
          <p:spPr>
            <a:xfrm>
              <a:off x="0" y="19050"/>
              <a:ext cx="113948" cy="92859"/>
            </a:xfrm>
            <a:prstGeom prst="rect">
              <a:avLst/>
            </a:prstGeom>
          </p:spPr>
          <p:txBody>
            <a:bodyPr anchor="ctr" rtlCol="false" tIns="50800" lIns="50800" bIns="50800" rIns="50800"/>
            <a:lstStyle/>
            <a:p>
              <a:pPr algn="ctr">
                <a:lnSpc>
                  <a:spcPts val="1455"/>
                </a:lnSpc>
              </a:pPr>
            </a:p>
          </p:txBody>
        </p:sp>
      </p:grpSp>
      <p:grpSp>
        <p:nvGrpSpPr>
          <p:cNvPr name="Group 5" id="5"/>
          <p:cNvGrpSpPr/>
          <p:nvPr/>
        </p:nvGrpSpPr>
        <p:grpSpPr>
          <a:xfrm rot="0">
            <a:off x="725728" y="722948"/>
            <a:ext cx="16836543" cy="305753"/>
            <a:chOff x="0" y="0"/>
            <a:chExt cx="22448725" cy="407670"/>
          </a:xfrm>
        </p:grpSpPr>
        <p:sp>
          <p:nvSpPr>
            <p:cNvPr name="AutoShape 6" id="6"/>
            <p:cNvSpPr/>
            <p:nvPr/>
          </p:nvSpPr>
          <p:spPr>
            <a:xfrm flipV="true">
              <a:off x="0" y="401320"/>
              <a:ext cx="22448725" cy="0"/>
            </a:xfrm>
            <a:prstGeom prst="line">
              <a:avLst/>
            </a:prstGeom>
            <a:ln cap="flat" w="12700">
              <a:solidFill>
                <a:srgbClr val="FFFFFF"/>
              </a:solidFill>
              <a:prstDash val="solid"/>
              <a:headEnd type="none" len="sm" w="sm"/>
              <a:tailEnd type="none" len="sm" w="sm"/>
            </a:ln>
          </p:spPr>
        </p:sp>
        <p:sp>
          <p:nvSpPr>
            <p:cNvPr name="TextBox 7" id="7"/>
            <p:cNvSpPr txBox="true"/>
            <p:nvPr/>
          </p:nvSpPr>
          <p:spPr>
            <a:xfrm rot="0">
              <a:off x="0" y="19050"/>
              <a:ext cx="10337735" cy="280670"/>
            </a:xfrm>
            <a:prstGeom prst="rect">
              <a:avLst/>
            </a:prstGeom>
          </p:spPr>
          <p:txBody>
            <a:bodyPr anchor="t" rtlCol="false" tIns="0" lIns="0" bIns="0" rIns="0">
              <a:spAutoFit/>
            </a:bodyPr>
            <a:lstStyle/>
            <a:p>
              <a:pPr algn="l">
                <a:lnSpc>
                  <a:spcPts val="1455"/>
                </a:lnSpc>
              </a:pPr>
              <a:r>
                <a:rPr lang="en-US" sz="1500" b="true">
                  <a:solidFill>
                    <a:srgbClr val="FFFFFF"/>
                  </a:solidFill>
                  <a:latin typeface="Coco Gothic Bold"/>
                  <a:ea typeface="Coco Gothic Bold"/>
                  <a:cs typeface="Coco Gothic Bold"/>
                  <a:sym typeface="Coco Gothic Bold"/>
                </a:rPr>
                <a:t>PROJET DE BASES DE DONNÉES</a:t>
              </a:r>
            </a:p>
          </p:txBody>
        </p:sp>
      </p:grpSp>
      <p:sp>
        <p:nvSpPr>
          <p:cNvPr name="TextBox 8" id="8"/>
          <p:cNvSpPr txBox="true"/>
          <p:nvPr/>
        </p:nvSpPr>
        <p:spPr>
          <a:xfrm rot="0">
            <a:off x="17376936" y="9507103"/>
            <a:ext cx="432646" cy="205740"/>
          </a:xfrm>
          <a:prstGeom prst="rect">
            <a:avLst/>
          </a:prstGeom>
        </p:spPr>
        <p:txBody>
          <a:bodyPr anchor="t" rtlCol="false" tIns="0" lIns="0" bIns="0" rIns="0">
            <a:spAutoFit/>
          </a:bodyPr>
          <a:lstStyle/>
          <a:p>
            <a:pPr algn="ctr">
              <a:lnSpc>
                <a:spcPts val="1455"/>
              </a:lnSpc>
            </a:pPr>
            <a:r>
              <a:rPr lang="en-US" b="true" sz="1500">
                <a:solidFill>
                  <a:srgbClr val="1A1B1D"/>
                </a:solidFill>
                <a:latin typeface="Coco Gothic Bold"/>
                <a:ea typeface="Coco Gothic Bold"/>
                <a:cs typeface="Coco Gothic Bold"/>
                <a:sym typeface="Coco Gothic Bold"/>
              </a:rPr>
              <a:t>13</a:t>
            </a:r>
          </a:p>
        </p:txBody>
      </p:sp>
      <p:sp>
        <p:nvSpPr>
          <p:cNvPr name="TextBox 9" id="9"/>
          <p:cNvSpPr txBox="true"/>
          <p:nvPr/>
        </p:nvSpPr>
        <p:spPr>
          <a:xfrm rot="0">
            <a:off x="3620305" y="2418653"/>
            <a:ext cx="11287329" cy="613410"/>
          </a:xfrm>
          <a:prstGeom prst="rect">
            <a:avLst/>
          </a:prstGeom>
        </p:spPr>
        <p:txBody>
          <a:bodyPr anchor="t" rtlCol="false" tIns="0" lIns="0" bIns="0" rIns="0">
            <a:spAutoFit/>
          </a:bodyPr>
          <a:lstStyle/>
          <a:p>
            <a:pPr algn="ctr">
              <a:lnSpc>
                <a:spcPts val="4320"/>
              </a:lnSpc>
            </a:pPr>
            <a:r>
              <a:rPr lang="en-US" b="true" sz="4500">
                <a:solidFill>
                  <a:srgbClr val="FFD21B"/>
                </a:solidFill>
                <a:latin typeface="Coco Gothic Bold"/>
                <a:ea typeface="Coco Gothic Bold"/>
                <a:cs typeface="Coco Gothic Bold"/>
                <a:sym typeface="Coco Gothic Bold"/>
              </a:rPr>
              <a:t>TRIGGERS</a:t>
            </a:r>
          </a:p>
        </p:txBody>
      </p:sp>
      <p:sp>
        <p:nvSpPr>
          <p:cNvPr name="TextBox 10" id="10"/>
          <p:cNvSpPr txBox="true"/>
          <p:nvPr/>
        </p:nvSpPr>
        <p:spPr>
          <a:xfrm rot="0">
            <a:off x="1735051" y="4260091"/>
            <a:ext cx="15057837" cy="2625892"/>
          </a:xfrm>
          <a:prstGeom prst="rect">
            <a:avLst/>
          </a:prstGeom>
        </p:spPr>
        <p:txBody>
          <a:bodyPr anchor="t" rtlCol="false" tIns="0" lIns="0" bIns="0" rIns="0">
            <a:spAutoFit/>
          </a:bodyPr>
          <a:lstStyle/>
          <a:p>
            <a:pPr algn="ctr">
              <a:lnSpc>
                <a:spcPts val="5182"/>
              </a:lnSpc>
            </a:pPr>
            <a:r>
              <a:rPr lang="en-US" b="true" sz="3701">
                <a:solidFill>
                  <a:srgbClr val="FEFEFE"/>
                </a:solidFill>
                <a:latin typeface="Coco Gothic Bold"/>
                <a:ea typeface="Coco Gothic Bold"/>
                <a:cs typeface="Coco Gothic Bold"/>
                <a:sym typeface="Coco Gothic Bold"/>
              </a:rPr>
              <a:t>CHAQUE TRIGGER EST CONÇU POUR ENREGISTRER LES MODIFICATIONS (INSERT, UPDATE, DELETE) DANS UNE TABLE DÉDIÉE À L'HISTORIQUE DES CHANGEMENTS. CETTE APPROCHE PERMET DE SUIVRE L'ÉVOLUTION DES DONNÉES</a:t>
            </a:r>
          </a:p>
        </p:txBody>
      </p:sp>
    </p:spTree>
  </p:cSld>
  <p:clrMapOvr>
    <a:masterClrMapping/>
  </p:clrMapOvr>
  <p:transition spd="fast">
    <p:push dir="l"/>
  </p:transition>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17376936" y="9387996"/>
            <a:ext cx="432646" cy="424904"/>
            <a:chOff x="0" y="0"/>
            <a:chExt cx="113948" cy="111909"/>
          </a:xfrm>
        </p:grpSpPr>
        <p:sp>
          <p:nvSpPr>
            <p:cNvPr name="Freeform 3" id="3"/>
            <p:cNvSpPr/>
            <p:nvPr/>
          </p:nvSpPr>
          <p:spPr>
            <a:xfrm flipH="false" flipV="false" rot="0">
              <a:off x="0" y="0"/>
              <a:ext cx="113948" cy="111909"/>
            </a:xfrm>
            <a:custGeom>
              <a:avLst/>
              <a:gdLst/>
              <a:ahLst/>
              <a:cxnLst/>
              <a:rect r="r" b="b" t="t" l="l"/>
              <a:pathLst>
                <a:path h="111909" w="113948">
                  <a:moveTo>
                    <a:pt x="0" y="0"/>
                  </a:moveTo>
                  <a:lnTo>
                    <a:pt x="113948" y="0"/>
                  </a:lnTo>
                  <a:lnTo>
                    <a:pt x="113948" y="111909"/>
                  </a:lnTo>
                  <a:lnTo>
                    <a:pt x="0" y="111909"/>
                  </a:lnTo>
                  <a:close/>
                </a:path>
              </a:pathLst>
            </a:custGeom>
            <a:solidFill>
              <a:srgbClr val="FFFDF7"/>
            </a:solidFill>
          </p:spPr>
        </p:sp>
        <p:sp>
          <p:nvSpPr>
            <p:cNvPr name="TextBox 4" id="4"/>
            <p:cNvSpPr txBox="true"/>
            <p:nvPr/>
          </p:nvSpPr>
          <p:spPr>
            <a:xfrm>
              <a:off x="0" y="19050"/>
              <a:ext cx="113948" cy="92859"/>
            </a:xfrm>
            <a:prstGeom prst="rect">
              <a:avLst/>
            </a:prstGeom>
          </p:spPr>
          <p:txBody>
            <a:bodyPr anchor="ctr" rtlCol="false" tIns="50800" lIns="50800" bIns="50800" rIns="50800"/>
            <a:lstStyle/>
            <a:p>
              <a:pPr algn="ctr">
                <a:lnSpc>
                  <a:spcPts val="1455"/>
                </a:lnSpc>
              </a:pPr>
            </a:p>
          </p:txBody>
        </p:sp>
      </p:grpSp>
      <p:grpSp>
        <p:nvGrpSpPr>
          <p:cNvPr name="Group 5" id="5"/>
          <p:cNvGrpSpPr/>
          <p:nvPr/>
        </p:nvGrpSpPr>
        <p:grpSpPr>
          <a:xfrm rot="0">
            <a:off x="725728" y="722948"/>
            <a:ext cx="16836543" cy="305753"/>
            <a:chOff x="0" y="0"/>
            <a:chExt cx="22448725" cy="407670"/>
          </a:xfrm>
        </p:grpSpPr>
        <p:sp>
          <p:nvSpPr>
            <p:cNvPr name="AutoShape 6" id="6"/>
            <p:cNvSpPr/>
            <p:nvPr/>
          </p:nvSpPr>
          <p:spPr>
            <a:xfrm flipV="true">
              <a:off x="0" y="401320"/>
              <a:ext cx="22448725" cy="0"/>
            </a:xfrm>
            <a:prstGeom prst="line">
              <a:avLst/>
            </a:prstGeom>
            <a:ln cap="flat" w="12700">
              <a:solidFill>
                <a:srgbClr val="FFFFFF"/>
              </a:solidFill>
              <a:prstDash val="solid"/>
              <a:headEnd type="none" len="sm" w="sm"/>
              <a:tailEnd type="none" len="sm" w="sm"/>
            </a:ln>
          </p:spPr>
        </p:sp>
        <p:sp>
          <p:nvSpPr>
            <p:cNvPr name="TextBox 7" id="7"/>
            <p:cNvSpPr txBox="true"/>
            <p:nvPr/>
          </p:nvSpPr>
          <p:spPr>
            <a:xfrm rot="0">
              <a:off x="0" y="19050"/>
              <a:ext cx="10337735" cy="280670"/>
            </a:xfrm>
            <a:prstGeom prst="rect">
              <a:avLst/>
            </a:prstGeom>
          </p:spPr>
          <p:txBody>
            <a:bodyPr anchor="t" rtlCol="false" tIns="0" lIns="0" bIns="0" rIns="0">
              <a:spAutoFit/>
            </a:bodyPr>
            <a:lstStyle/>
            <a:p>
              <a:pPr algn="l">
                <a:lnSpc>
                  <a:spcPts val="1455"/>
                </a:lnSpc>
              </a:pPr>
              <a:r>
                <a:rPr lang="en-US" sz="1500" b="true">
                  <a:solidFill>
                    <a:srgbClr val="FFFFFF"/>
                  </a:solidFill>
                  <a:latin typeface="Coco Gothic Bold"/>
                  <a:ea typeface="Coco Gothic Bold"/>
                  <a:cs typeface="Coco Gothic Bold"/>
                  <a:sym typeface="Coco Gothic Bold"/>
                </a:rPr>
                <a:t>PROJET DE BASES DE DONNÉES</a:t>
              </a:r>
            </a:p>
          </p:txBody>
        </p:sp>
      </p:grpSp>
      <p:sp>
        <p:nvSpPr>
          <p:cNvPr name="Freeform 8" id="8"/>
          <p:cNvSpPr/>
          <p:nvPr/>
        </p:nvSpPr>
        <p:spPr>
          <a:xfrm flipH="false" flipV="false" rot="0">
            <a:off x="1477779" y="2127338"/>
            <a:ext cx="16024881" cy="7091317"/>
          </a:xfrm>
          <a:custGeom>
            <a:avLst/>
            <a:gdLst/>
            <a:ahLst/>
            <a:cxnLst/>
            <a:rect r="r" b="b" t="t" l="l"/>
            <a:pathLst>
              <a:path h="7091317" w="16024881">
                <a:moveTo>
                  <a:pt x="0" y="0"/>
                </a:moveTo>
                <a:lnTo>
                  <a:pt x="16024881" y="0"/>
                </a:lnTo>
                <a:lnTo>
                  <a:pt x="16024881" y="7091316"/>
                </a:lnTo>
                <a:lnTo>
                  <a:pt x="0" y="7091316"/>
                </a:lnTo>
                <a:lnTo>
                  <a:pt x="0" y="0"/>
                </a:lnTo>
                <a:close/>
              </a:path>
            </a:pathLst>
          </a:custGeom>
          <a:blipFill>
            <a:blip r:embed="rId2"/>
            <a:stretch>
              <a:fillRect l="-1063" t="0" r="-1063" b="-5776"/>
            </a:stretch>
          </a:blipFill>
        </p:spPr>
      </p:sp>
      <p:sp>
        <p:nvSpPr>
          <p:cNvPr name="TextBox 9" id="9"/>
          <p:cNvSpPr txBox="true"/>
          <p:nvPr/>
        </p:nvSpPr>
        <p:spPr>
          <a:xfrm rot="0">
            <a:off x="17376936" y="9507103"/>
            <a:ext cx="432646" cy="205740"/>
          </a:xfrm>
          <a:prstGeom prst="rect">
            <a:avLst/>
          </a:prstGeom>
        </p:spPr>
        <p:txBody>
          <a:bodyPr anchor="t" rtlCol="false" tIns="0" lIns="0" bIns="0" rIns="0">
            <a:spAutoFit/>
          </a:bodyPr>
          <a:lstStyle/>
          <a:p>
            <a:pPr algn="ctr">
              <a:lnSpc>
                <a:spcPts val="1455"/>
              </a:lnSpc>
            </a:pPr>
            <a:r>
              <a:rPr lang="en-US" b="true" sz="1500">
                <a:solidFill>
                  <a:srgbClr val="1A1B1D"/>
                </a:solidFill>
                <a:latin typeface="Coco Gothic Bold"/>
                <a:ea typeface="Coco Gothic Bold"/>
                <a:cs typeface="Coco Gothic Bold"/>
                <a:sym typeface="Coco Gothic Bold"/>
              </a:rPr>
              <a:t>11</a:t>
            </a:r>
          </a:p>
        </p:txBody>
      </p:sp>
      <p:sp>
        <p:nvSpPr>
          <p:cNvPr name="TextBox 10" id="10"/>
          <p:cNvSpPr txBox="true"/>
          <p:nvPr/>
        </p:nvSpPr>
        <p:spPr>
          <a:xfrm rot="0">
            <a:off x="3846555" y="1344585"/>
            <a:ext cx="11287329" cy="613410"/>
          </a:xfrm>
          <a:prstGeom prst="rect">
            <a:avLst/>
          </a:prstGeom>
        </p:spPr>
        <p:txBody>
          <a:bodyPr anchor="t" rtlCol="false" tIns="0" lIns="0" bIns="0" rIns="0">
            <a:spAutoFit/>
          </a:bodyPr>
          <a:lstStyle/>
          <a:p>
            <a:pPr algn="ctr">
              <a:lnSpc>
                <a:spcPts val="4320"/>
              </a:lnSpc>
            </a:pPr>
            <a:r>
              <a:rPr lang="en-US" b="true" sz="4500">
                <a:solidFill>
                  <a:srgbClr val="FFD21B"/>
                </a:solidFill>
                <a:latin typeface="Coco Gothic Bold"/>
                <a:ea typeface="Coco Gothic Bold"/>
                <a:cs typeface="Coco Gothic Bold"/>
                <a:sym typeface="Coco Gothic Bold"/>
              </a:rPr>
              <a:t>TABLES D’ENREGISTREMENT</a:t>
            </a:r>
          </a:p>
        </p:txBody>
      </p:sp>
    </p:spTree>
  </p:cSld>
  <p:clrMapOvr>
    <a:masterClrMapping/>
  </p:clrMapOvr>
  <p:transition spd="fast">
    <p:push dir="l"/>
  </p:transition>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17376936" y="9387996"/>
            <a:ext cx="432646" cy="424904"/>
            <a:chOff x="0" y="0"/>
            <a:chExt cx="113948" cy="111909"/>
          </a:xfrm>
        </p:grpSpPr>
        <p:sp>
          <p:nvSpPr>
            <p:cNvPr name="Freeform 3" id="3"/>
            <p:cNvSpPr/>
            <p:nvPr/>
          </p:nvSpPr>
          <p:spPr>
            <a:xfrm flipH="false" flipV="false" rot="0">
              <a:off x="0" y="0"/>
              <a:ext cx="113948" cy="111909"/>
            </a:xfrm>
            <a:custGeom>
              <a:avLst/>
              <a:gdLst/>
              <a:ahLst/>
              <a:cxnLst/>
              <a:rect r="r" b="b" t="t" l="l"/>
              <a:pathLst>
                <a:path h="111909" w="113948">
                  <a:moveTo>
                    <a:pt x="0" y="0"/>
                  </a:moveTo>
                  <a:lnTo>
                    <a:pt x="113948" y="0"/>
                  </a:lnTo>
                  <a:lnTo>
                    <a:pt x="113948" y="111909"/>
                  </a:lnTo>
                  <a:lnTo>
                    <a:pt x="0" y="111909"/>
                  </a:lnTo>
                  <a:close/>
                </a:path>
              </a:pathLst>
            </a:custGeom>
            <a:solidFill>
              <a:srgbClr val="FFFDF7"/>
            </a:solidFill>
          </p:spPr>
        </p:sp>
        <p:sp>
          <p:nvSpPr>
            <p:cNvPr name="TextBox 4" id="4"/>
            <p:cNvSpPr txBox="true"/>
            <p:nvPr/>
          </p:nvSpPr>
          <p:spPr>
            <a:xfrm>
              <a:off x="0" y="19050"/>
              <a:ext cx="113948" cy="92859"/>
            </a:xfrm>
            <a:prstGeom prst="rect">
              <a:avLst/>
            </a:prstGeom>
          </p:spPr>
          <p:txBody>
            <a:bodyPr anchor="ctr" rtlCol="false" tIns="50800" lIns="50800" bIns="50800" rIns="50800"/>
            <a:lstStyle/>
            <a:p>
              <a:pPr algn="ctr">
                <a:lnSpc>
                  <a:spcPts val="1455"/>
                </a:lnSpc>
              </a:pPr>
            </a:p>
          </p:txBody>
        </p:sp>
      </p:grpSp>
      <p:grpSp>
        <p:nvGrpSpPr>
          <p:cNvPr name="Group 5" id="5"/>
          <p:cNvGrpSpPr/>
          <p:nvPr/>
        </p:nvGrpSpPr>
        <p:grpSpPr>
          <a:xfrm rot="0">
            <a:off x="725728" y="722948"/>
            <a:ext cx="16836543" cy="305753"/>
            <a:chOff x="0" y="0"/>
            <a:chExt cx="22448725" cy="407670"/>
          </a:xfrm>
        </p:grpSpPr>
        <p:sp>
          <p:nvSpPr>
            <p:cNvPr name="AutoShape 6" id="6"/>
            <p:cNvSpPr/>
            <p:nvPr/>
          </p:nvSpPr>
          <p:spPr>
            <a:xfrm flipV="true">
              <a:off x="0" y="401320"/>
              <a:ext cx="22448725" cy="0"/>
            </a:xfrm>
            <a:prstGeom prst="line">
              <a:avLst/>
            </a:prstGeom>
            <a:ln cap="flat" w="12700">
              <a:solidFill>
                <a:srgbClr val="FFFFFF"/>
              </a:solidFill>
              <a:prstDash val="solid"/>
              <a:headEnd type="none" len="sm" w="sm"/>
              <a:tailEnd type="none" len="sm" w="sm"/>
            </a:ln>
          </p:spPr>
        </p:sp>
        <p:sp>
          <p:nvSpPr>
            <p:cNvPr name="TextBox 7" id="7"/>
            <p:cNvSpPr txBox="true"/>
            <p:nvPr/>
          </p:nvSpPr>
          <p:spPr>
            <a:xfrm rot="0">
              <a:off x="0" y="19050"/>
              <a:ext cx="10337735" cy="280670"/>
            </a:xfrm>
            <a:prstGeom prst="rect">
              <a:avLst/>
            </a:prstGeom>
          </p:spPr>
          <p:txBody>
            <a:bodyPr anchor="t" rtlCol="false" tIns="0" lIns="0" bIns="0" rIns="0">
              <a:spAutoFit/>
            </a:bodyPr>
            <a:lstStyle/>
            <a:p>
              <a:pPr algn="l">
                <a:lnSpc>
                  <a:spcPts val="1455"/>
                </a:lnSpc>
              </a:pPr>
              <a:r>
                <a:rPr lang="en-US" sz="1500" b="true">
                  <a:solidFill>
                    <a:srgbClr val="FFFFFF"/>
                  </a:solidFill>
                  <a:latin typeface="Coco Gothic Bold"/>
                  <a:ea typeface="Coco Gothic Bold"/>
                  <a:cs typeface="Coco Gothic Bold"/>
                  <a:sym typeface="Coco Gothic Bold"/>
                </a:rPr>
                <a:t>PROJET DE BASES DE DONNÉES</a:t>
              </a:r>
            </a:p>
          </p:txBody>
        </p:sp>
      </p:grpSp>
      <p:sp>
        <p:nvSpPr>
          <p:cNvPr name="Freeform 8" id="8"/>
          <p:cNvSpPr/>
          <p:nvPr/>
        </p:nvSpPr>
        <p:spPr>
          <a:xfrm flipH="false" flipV="false" rot="0">
            <a:off x="1028700" y="3295107"/>
            <a:ext cx="16003378" cy="5470591"/>
          </a:xfrm>
          <a:custGeom>
            <a:avLst/>
            <a:gdLst/>
            <a:ahLst/>
            <a:cxnLst/>
            <a:rect r="r" b="b" t="t" l="l"/>
            <a:pathLst>
              <a:path h="5470591" w="16003378">
                <a:moveTo>
                  <a:pt x="0" y="0"/>
                </a:moveTo>
                <a:lnTo>
                  <a:pt x="16003378" y="0"/>
                </a:lnTo>
                <a:lnTo>
                  <a:pt x="16003378" y="5470591"/>
                </a:lnTo>
                <a:lnTo>
                  <a:pt x="0" y="5470591"/>
                </a:lnTo>
                <a:lnTo>
                  <a:pt x="0" y="0"/>
                </a:lnTo>
                <a:close/>
              </a:path>
            </a:pathLst>
          </a:custGeom>
          <a:blipFill>
            <a:blip r:embed="rId2"/>
            <a:stretch>
              <a:fillRect l="0" t="-2419" r="-1207" b="-1475"/>
            </a:stretch>
          </a:blipFill>
        </p:spPr>
      </p:sp>
      <p:sp>
        <p:nvSpPr>
          <p:cNvPr name="TextBox 9" id="9"/>
          <p:cNvSpPr txBox="true"/>
          <p:nvPr/>
        </p:nvSpPr>
        <p:spPr>
          <a:xfrm rot="0">
            <a:off x="17376936" y="9507103"/>
            <a:ext cx="432646" cy="205740"/>
          </a:xfrm>
          <a:prstGeom prst="rect">
            <a:avLst/>
          </a:prstGeom>
        </p:spPr>
        <p:txBody>
          <a:bodyPr anchor="t" rtlCol="false" tIns="0" lIns="0" bIns="0" rIns="0">
            <a:spAutoFit/>
          </a:bodyPr>
          <a:lstStyle/>
          <a:p>
            <a:pPr algn="ctr">
              <a:lnSpc>
                <a:spcPts val="1455"/>
              </a:lnSpc>
            </a:pPr>
            <a:r>
              <a:rPr lang="en-US" b="true" sz="1500">
                <a:solidFill>
                  <a:srgbClr val="1A1B1D"/>
                </a:solidFill>
                <a:latin typeface="Coco Gothic Bold"/>
                <a:ea typeface="Coco Gothic Bold"/>
                <a:cs typeface="Coco Gothic Bold"/>
                <a:sym typeface="Coco Gothic Bold"/>
              </a:rPr>
              <a:t>11</a:t>
            </a:r>
          </a:p>
        </p:txBody>
      </p:sp>
      <p:sp>
        <p:nvSpPr>
          <p:cNvPr name="TextBox 10" id="10"/>
          <p:cNvSpPr txBox="true"/>
          <p:nvPr/>
        </p:nvSpPr>
        <p:spPr>
          <a:xfrm rot="0">
            <a:off x="3909090" y="1719795"/>
            <a:ext cx="11287329" cy="613410"/>
          </a:xfrm>
          <a:prstGeom prst="rect">
            <a:avLst/>
          </a:prstGeom>
        </p:spPr>
        <p:txBody>
          <a:bodyPr anchor="t" rtlCol="false" tIns="0" lIns="0" bIns="0" rIns="0">
            <a:spAutoFit/>
          </a:bodyPr>
          <a:lstStyle/>
          <a:p>
            <a:pPr algn="ctr">
              <a:lnSpc>
                <a:spcPts val="4320"/>
              </a:lnSpc>
            </a:pPr>
            <a:r>
              <a:rPr lang="en-US" b="true" sz="4500">
                <a:solidFill>
                  <a:srgbClr val="FFD21B"/>
                </a:solidFill>
                <a:latin typeface="Coco Gothic Bold"/>
                <a:ea typeface="Coco Gothic Bold"/>
                <a:cs typeface="Coco Gothic Bold"/>
                <a:sym typeface="Coco Gothic Bold"/>
              </a:rPr>
              <a:t>TRIGGER INSERTION</a:t>
            </a:r>
          </a:p>
        </p:txBody>
      </p:sp>
    </p:spTree>
  </p:cSld>
  <p:clrMapOvr>
    <a:masterClrMapping/>
  </p:clrMapOvr>
  <p:transition spd="fast">
    <p:push dir="l"/>
  </p:transition>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17376936" y="9387996"/>
            <a:ext cx="432646" cy="424904"/>
            <a:chOff x="0" y="0"/>
            <a:chExt cx="113948" cy="111909"/>
          </a:xfrm>
        </p:grpSpPr>
        <p:sp>
          <p:nvSpPr>
            <p:cNvPr name="Freeform 3" id="3"/>
            <p:cNvSpPr/>
            <p:nvPr/>
          </p:nvSpPr>
          <p:spPr>
            <a:xfrm flipH="false" flipV="false" rot="0">
              <a:off x="0" y="0"/>
              <a:ext cx="113948" cy="111909"/>
            </a:xfrm>
            <a:custGeom>
              <a:avLst/>
              <a:gdLst/>
              <a:ahLst/>
              <a:cxnLst/>
              <a:rect r="r" b="b" t="t" l="l"/>
              <a:pathLst>
                <a:path h="111909" w="113948">
                  <a:moveTo>
                    <a:pt x="0" y="0"/>
                  </a:moveTo>
                  <a:lnTo>
                    <a:pt x="113948" y="0"/>
                  </a:lnTo>
                  <a:lnTo>
                    <a:pt x="113948" y="111909"/>
                  </a:lnTo>
                  <a:lnTo>
                    <a:pt x="0" y="111909"/>
                  </a:lnTo>
                  <a:close/>
                </a:path>
              </a:pathLst>
            </a:custGeom>
            <a:solidFill>
              <a:srgbClr val="FFFDF7"/>
            </a:solidFill>
          </p:spPr>
        </p:sp>
        <p:sp>
          <p:nvSpPr>
            <p:cNvPr name="TextBox 4" id="4"/>
            <p:cNvSpPr txBox="true"/>
            <p:nvPr/>
          </p:nvSpPr>
          <p:spPr>
            <a:xfrm>
              <a:off x="0" y="19050"/>
              <a:ext cx="113948" cy="92859"/>
            </a:xfrm>
            <a:prstGeom prst="rect">
              <a:avLst/>
            </a:prstGeom>
          </p:spPr>
          <p:txBody>
            <a:bodyPr anchor="ctr" rtlCol="false" tIns="50800" lIns="50800" bIns="50800" rIns="50800"/>
            <a:lstStyle/>
            <a:p>
              <a:pPr algn="ctr">
                <a:lnSpc>
                  <a:spcPts val="1455"/>
                </a:lnSpc>
              </a:pPr>
            </a:p>
          </p:txBody>
        </p:sp>
      </p:grpSp>
      <p:grpSp>
        <p:nvGrpSpPr>
          <p:cNvPr name="Group 5" id="5"/>
          <p:cNvGrpSpPr/>
          <p:nvPr/>
        </p:nvGrpSpPr>
        <p:grpSpPr>
          <a:xfrm rot="0">
            <a:off x="725728" y="722948"/>
            <a:ext cx="16836543" cy="305753"/>
            <a:chOff x="0" y="0"/>
            <a:chExt cx="22448725" cy="407670"/>
          </a:xfrm>
        </p:grpSpPr>
        <p:sp>
          <p:nvSpPr>
            <p:cNvPr name="AutoShape 6" id="6"/>
            <p:cNvSpPr/>
            <p:nvPr/>
          </p:nvSpPr>
          <p:spPr>
            <a:xfrm flipV="true">
              <a:off x="0" y="401320"/>
              <a:ext cx="22448725" cy="0"/>
            </a:xfrm>
            <a:prstGeom prst="line">
              <a:avLst/>
            </a:prstGeom>
            <a:ln cap="flat" w="12700">
              <a:solidFill>
                <a:srgbClr val="FFFFFF"/>
              </a:solidFill>
              <a:prstDash val="solid"/>
              <a:headEnd type="none" len="sm" w="sm"/>
              <a:tailEnd type="none" len="sm" w="sm"/>
            </a:ln>
          </p:spPr>
        </p:sp>
        <p:sp>
          <p:nvSpPr>
            <p:cNvPr name="TextBox 7" id="7"/>
            <p:cNvSpPr txBox="true"/>
            <p:nvPr/>
          </p:nvSpPr>
          <p:spPr>
            <a:xfrm rot="0">
              <a:off x="0" y="19050"/>
              <a:ext cx="10337735" cy="280670"/>
            </a:xfrm>
            <a:prstGeom prst="rect">
              <a:avLst/>
            </a:prstGeom>
          </p:spPr>
          <p:txBody>
            <a:bodyPr anchor="t" rtlCol="false" tIns="0" lIns="0" bIns="0" rIns="0">
              <a:spAutoFit/>
            </a:bodyPr>
            <a:lstStyle/>
            <a:p>
              <a:pPr algn="l">
                <a:lnSpc>
                  <a:spcPts val="1455"/>
                </a:lnSpc>
              </a:pPr>
              <a:r>
                <a:rPr lang="en-US" sz="1500" b="true">
                  <a:solidFill>
                    <a:srgbClr val="FFFFFF"/>
                  </a:solidFill>
                  <a:latin typeface="Coco Gothic Bold"/>
                  <a:ea typeface="Coco Gothic Bold"/>
                  <a:cs typeface="Coco Gothic Bold"/>
                  <a:sym typeface="Coco Gothic Bold"/>
                </a:rPr>
                <a:t>PROJET DE BASES DE DONNÉES</a:t>
              </a:r>
            </a:p>
          </p:txBody>
        </p:sp>
      </p:grpSp>
      <p:sp>
        <p:nvSpPr>
          <p:cNvPr name="Freeform 8" id="8"/>
          <p:cNvSpPr/>
          <p:nvPr/>
        </p:nvSpPr>
        <p:spPr>
          <a:xfrm flipH="false" flipV="false" rot="0">
            <a:off x="1331891" y="2825753"/>
            <a:ext cx="16261368" cy="5690557"/>
          </a:xfrm>
          <a:custGeom>
            <a:avLst/>
            <a:gdLst/>
            <a:ahLst/>
            <a:cxnLst/>
            <a:rect r="r" b="b" t="t" l="l"/>
            <a:pathLst>
              <a:path h="5690557" w="16261368">
                <a:moveTo>
                  <a:pt x="0" y="0"/>
                </a:moveTo>
                <a:lnTo>
                  <a:pt x="16261368" y="0"/>
                </a:lnTo>
                <a:lnTo>
                  <a:pt x="16261368" y="5690558"/>
                </a:lnTo>
                <a:lnTo>
                  <a:pt x="0" y="5690558"/>
                </a:lnTo>
                <a:lnTo>
                  <a:pt x="0" y="0"/>
                </a:lnTo>
                <a:close/>
              </a:path>
            </a:pathLst>
          </a:custGeom>
          <a:blipFill>
            <a:blip r:embed="rId2"/>
            <a:stretch>
              <a:fillRect l="-389" t="0" r="-8522" b="-6230"/>
            </a:stretch>
          </a:blipFill>
        </p:spPr>
      </p:sp>
      <p:sp>
        <p:nvSpPr>
          <p:cNvPr name="TextBox 9" id="9"/>
          <p:cNvSpPr txBox="true"/>
          <p:nvPr/>
        </p:nvSpPr>
        <p:spPr>
          <a:xfrm rot="0">
            <a:off x="17376936" y="9507103"/>
            <a:ext cx="432646" cy="205740"/>
          </a:xfrm>
          <a:prstGeom prst="rect">
            <a:avLst/>
          </a:prstGeom>
        </p:spPr>
        <p:txBody>
          <a:bodyPr anchor="t" rtlCol="false" tIns="0" lIns="0" bIns="0" rIns="0">
            <a:spAutoFit/>
          </a:bodyPr>
          <a:lstStyle/>
          <a:p>
            <a:pPr algn="ctr">
              <a:lnSpc>
                <a:spcPts val="1455"/>
              </a:lnSpc>
            </a:pPr>
            <a:r>
              <a:rPr lang="en-US" b="true" sz="1500">
                <a:solidFill>
                  <a:srgbClr val="1A1B1D"/>
                </a:solidFill>
                <a:latin typeface="Coco Gothic Bold"/>
                <a:ea typeface="Coco Gothic Bold"/>
                <a:cs typeface="Coco Gothic Bold"/>
                <a:sym typeface="Coco Gothic Bold"/>
              </a:rPr>
              <a:t>11</a:t>
            </a:r>
          </a:p>
        </p:txBody>
      </p:sp>
      <p:sp>
        <p:nvSpPr>
          <p:cNvPr name="TextBox 10" id="10"/>
          <p:cNvSpPr txBox="true"/>
          <p:nvPr/>
        </p:nvSpPr>
        <p:spPr>
          <a:xfrm rot="0">
            <a:off x="3909090" y="1719795"/>
            <a:ext cx="11287329" cy="613410"/>
          </a:xfrm>
          <a:prstGeom prst="rect">
            <a:avLst/>
          </a:prstGeom>
        </p:spPr>
        <p:txBody>
          <a:bodyPr anchor="t" rtlCol="false" tIns="0" lIns="0" bIns="0" rIns="0">
            <a:spAutoFit/>
          </a:bodyPr>
          <a:lstStyle/>
          <a:p>
            <a:pPr algn="ctr">
              <a:lnSpc>
                <a:spcPts val="4320"/>
              </a:lnSpc>
            </a:pPr>
            <a:r>
              <a:rPr lang="en-US" b="true" sz="4500">
                <a:solidFill>
                  <a:srgbClr val="FFD21B"/>
                </a:solidFill>
                <a:latin typeface="Coco Gothic Bold"/>
                <a:ea typeface="Coco Gothic Bold"/>
                <a:cs typeface="Coco Gothic Bold"/>
                <a:sym typeface="Coco Gothic Bold"/>
              </a:rPr>
              <a:t>TRIGGER UPDATE</a:t>
            </a:r>
          </a:p>
        </p:txBody>
      </p:sp>
    </p:spTree>
  </p:cSld>
  <p:clrMapOvr>
    <a:masterClrMapping/>
  </p:clrMapOvr>
  <p:transition spd="fast">
    <p:push dir="l"/>
  </p:transition>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17376936" y="9387996"/>
            <a:ext cx="432646" cy="424904"/>
            <a:chOff x="0" y="0"/>
            <a:chExt cx="113948" cy="111909"/>
          </a:xfrm>
        </p:grpSpPr>
        <p:sp>
          <p:nvSpPr>
            <p:cNvPr name="Freeform 3" id="3"/>
            <p:cNvSpPr/>
            <p:nvPr/>
          </p:nvSpPr>
          <p:spPr>
            <a:xfrm flipH="false" flipV="false" rot="0">
              <a:off x="0" y="0"/>
              <a:ext cx="113948" cy="111909"/>
            </a:xfrm>
            <a:custGeom>
              <a:avLst/>
              <a:gdLst/>
              <a:ahLst/>
              <a:cxnLst/>
              <a:rect r="r" b="b" t="t" l="l"/>
              <a:pathLst>
                <a:path h="111909" w="113948">
                  <a:moveTo>
                    <a:pt x="0" y="0"/>
                  </a:moveTo>
                  <a:lnTo>
                    <a:pt x="113948" y="0"/>
                  </a:lnTo>
                  <a:lnTo>
                    <a:pt x="113948" y="111909"/>
                  </a:lnTo>
                  <a:lnTo>
                    <a:pt x="0" y="111909"/>
                  </a:lnTo>
                  <a:close/>
                </a:path>
              </a:pathLst>
            </a:custGeom>
            <a:solidFill>
              <a:srgbClr val="FFFDF7"/>
            </a:solidFill>
          </p:spPr>
        </p:sp>
        <p:sp>
          <p:nvSpPr>
            <p:cNvPr name="TextBox 4" id="4"/>
            <p:cNvSpPr txBox="true"/>
            <p:nvPr/>
          </p:nvSpPr>
          <p:spPr>
            <a:xfrm>
              <a:off x="0" y="19050"/>
              <a:ext cx="113948" cy="92859"/>
            </a:xfrm>
            <a:prstGeom prst="rect">
              <a:avLst/>
            </a:prstGeom>
          </p:spPr>
          <p:txBody>
            <a:bodyPr anchor="ctr" rtlCol="false" tIns="50800" lIns="50800" bIns="50800" rIns="50800"/>
            <a:lstStyle/>
            <a:p>
              <a:pPr algn="ctr">
                <a:lnSpc>
                  <a:spcPts val="1455"/>
                </a:lnSpc>
              </a:pPr>
            </a:p>
          </p:txBody>
        </p:sp>
      </p:grpSp>
      <p:grpSp>
        <p:nvGrpSpPr>
          <p:cNvPr name="Group 5" id="5"/>
          <p:cNvGrpSpPr/>
          <p:nvPr/>
        </p:nvGrpSpPr>
        <p:grpSpPr>
          <a:xfrm rot="0">
            <a:off x="725728" y="722948"/>
            <a:ext cx="16836543" cy="305753"/>
            <a:chOff x="0" y="0"/>
            <a:chExt cx="22448725" cy="407670"/>
          </a:xfrm>
        </p:grpSpPr>
        <p:sp>
          <p:nvSpPr>
            <p:cNvPr name="AutoShape 6" id="6"/>
            <p:cNvSpPr/>
            <p:nvPr/>
          </p:nvSpPr>
          <p:spPr>
            <a:xfrm flipV="true">
              <a:off x="0" y="401320"/>
              <a:ext cx="22448725" cy="0"/>
            </a:xfrm>
            <a:prstGeom prst="line">
              <a:avLst/>
            </a:prstGeom>
            <a:ln cap="flat" w="12700">
              <a:solidFill>
                <a:srgbClr val="FFFFFF"/>
              </a:solidFill>
              <a:prstDash val="solid"/>
              <a:headEnd type="none" len="sm" w="sm"/>
              <a:tailEnd type="none" len="sm" w="sm"/>
            </a:ln>
          </p:spPr>
        </p:sp>
        <p:sp>
          <p:nvSpPr>
            <p:cNvPr name="TextBox 7" id="7"/>
            <p:cNvSpPr txBox="true"/>
            <p:nvPr/>
          </p:nvSpPr>
          <p:spPr>
            <a:xfrm rot="0">
              <a:off x="0" y="19050"/>
              <a:ext cx="10337735" cy="280670"/>
            </a:xfrm>
            <a:prstGeom prst="rect">
              <a:avLst/>
            </a:prstGeom>
          </p:spPr>
          <p:txBody>
            <a:bodyPr anchor="t" rtlCol="false" tIns="0" lIns="0" bIns="0" rIns="0">
              <a:spAutoFit/>
            </a:bodyPr>
            <a:lstStyle/>
            <a:p>
              <a:pPr algn="l">
                <a:lnSpc>
                  <a:spcPts val="1455"/>
                </a:lnSpc>
              </a:pPr>
              <a:r>
                <a:rPr lang="en-US" sz="1500" b="true">
                  <a:solidFill>
                    <a:srgbClr val="FFFFFF"/>
                  </a:solidFill>
                  <a:latin typeface="Coco Gothic Bold"/>
                  <a:ea typeface="Coco Gothic Bold"/>
                  <a:cs typeface="Coco Gothic Bold"/>
                  <a:sym typeface="Coco Gothic Bold"/>
                </a:rPr>
                <a:t>PROJET DE BASES DE DONNÉES</a:t>
              </a:r>
            </a:p>
          </p:txBody>
        </p:sp>
      </p:grpSp>
      <p:sp>
        <p:nvSpPr>
          <p:cNvPr name="Freeform 8" id="8"/>
          <p:cNvSpPr/>
          <p:nvPr/>
        </p:nvSpPr>
        <p:spPr>
          <a:xfrm flipH="false" flipV="false" rot="0">
            <a:off x="1214036" y="2961855"/>
            <a:ext cx="16348236" cy="5575883"/>
          </a:xfrm>
          <a:custGeom>
            <a:avLst/>
            <a:gdLst/>
            <a:ahLst/>
            <a:cxnLst/>
            <a:rect r="r" b="b" t="t" l="l"/>
            <a:pathLst>
              <a:path h="5575883" w="16348236">
                <a:moveTo>
                  <a:pt x="0" y="0"/>
                </a:moveTo>
                <a:lnTo>
                  <a:pt x="16348236" y="0"/>
                </a:lnTo>
                <a:lnTo>
                  <a:pt x="16348236" y="5575883"/>
                </a:lnTo>
                <a:lnTo>
                  <a:pt x="0" y="5575883"/>
                </a:lnTo>
                <a:lnTo>
                  <a:pt x="0" y="0"/>
                </a:lnTo>
                <a:close/>
              </a:path>
            </a:pathLst>
          </a:custGeom>
          <a:blipFill>
            <a:blip r:embed="rId2"/>
            <a:stretch>
              <a:fillRect l="-70" t="-5517" r="0" b="-14713"/>
            </a:stretch>
          </a:blipFill>
        </p:spPr>
      </p:sp>
      <p:sp>
        <p:nvSpPr>
          <p:cNvPr name="TextBox 9" id="9"/>
          <p:cNvSpPr txBox="true"/>
          <p:nvPr/>
        </p:nvSpPr>
        <p:spPr>
          <a:xfrm rot="0">
            <a:off x="17376936" y="9507103"/>
            <a:ext cx="432646" cy="205740"/>
          </a:xfrm>
          <a:prstGeom prst="rect">
            <a:avLst/>
          </a:prstGeom>
        </p:spPr>
        <p:txBody>
          <a:bodyPr anchor="t" rtlCol="false" tIns="0" lIns="0" bIns="0" rIns="0">
            <a:spAutoFit/>
          </a:bodyPr>
          <a:lstStyle/>
          <a:p>
            <a:pPr algn="ctr">
              <a:lnSpc>
                <a:spcPts val="1455"/>
              </a:lnSpc>
            </a:pPr>
            <a:r>
              <a:rPr lang="en-US" b="true" sz="1500">
                <a:solidFill>
                  <a:srgbClr val="1A1B1D"/>
                </a:solidFill>
                <a:latin typeface="Coco Gothic Bold"/>
                <a:ea typeface="Coco Gothic Bold"/>
                <a:cs typeface="Coco Gothic Bold"/>
                <a:sym typeface="Coco Gothic Bold"/>
              </a:rPr>
              <a:t>11</a:t>
            </a:r>
          </a:p>
        </p:txBody>
      </p:sp>
      <p:sp>
        <p:nvSpPr>
          <p:cNvPr name="TextBox 10" id="10"/>
          <p:cNvSpPr txBox="true"/>
          <p:nvPr/>
        </p:nvSpPr>
        <p:spPr>
          <a:xfrm rot="0">
            <a:off x="3909090" y="1719795"/>
            <a:ext cx="11287329" cy="613410"/>
          </a:xfrm>
          <a:prstGeom prst="rect">
            <a:avLst/>
          </a:prstGeom>
        </p:spPr>
        <p:txBody>
          <a:bodyPr anchor="t" rtlCol="false" tIns="0" lIns="0" bIns="0" rIns="0">
            <a:spAutoFit/>
          </a:bodyPr>
          <a:lstStyle/>
          <a:p>
            <a:pPr algn="ctr">
              <a:lnSpc>
                <a:spcPts val="4320"/>
              </a:lnSpc>
            </a:pPr>
            <a:r>
              <a:rPr lang="en-US" b="true" sz="4500">
                <a:solidFill>
                  <a:srgbClr val="FFD21B"/>
                </a:solidFill>
                <a:latin typeface="Coco Gothic Bold"/>
                <a:ea typeface="Coco Gothic Bold"/>
                <a:cs typeface="Coco Gothic Bold"/>
                <a:sym typeface="Coco Gothic Bold"/>
              </a:rPr>
              <a:t>TRIGGER SUPRESSION</a:t>
            </a:r>
          </a:p>
        </p:txBody>
      </p:sp>
    </p:spTree>
  </p:cSld>
  <p:clrMapOvr>
    <a:masterClrMapping/>
  </p:clrMapOvr>
  <p:transition spd="fast">
    <p:push dir="l"/>
  </p:transition>
</p:sld>
</file>

<file path=ppt/slides/slide29.xml><?xml version="1.0" encoding="utf-8"?>
<p:sld xmlns:p="http://schemas.openxmlformats.org/presentationml/2006/main" xmlns:a="http://schemas.openxmlformats.org/drawingml/2006/main">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9144000" y="5143500"/>
            <a:ext cx="8665582" cy="4669401"/>
            <a:chOff x="0" y="0"/>
            <a:chExt cx="2282293" cy="1229801"/>
          </a:xfrm>
        </p:grpSpPr>
        <p:sp>
          <p:nvSpPr>
            <p:cNvPr name="Freeform 3" id="3"/>
            <p:cNvSpPr/>
            <p:nvPr/>
          </p:nvSpPr>
          <p:spPr>
            <a:xfrm flipH="false" flipV="false" rot="0">
              <a:off x="0" y="0"/>
              <a:ext cx="2282293" cy="1229801"/>
            </a:xfrm>
            <a:custGeom>
              <a:avLst/>
              <a:gdLst/>
              <a:ahLst/>
              <a:cxnLst/>
              <a:rect r="r" b="b" t="t" l="l"/>
              <a:pathLst>
                <a:path h="1229801" w="2282293">
                  <a:moveTo>
                    <a:pt x="0" y="0"/>
                  </a:moveTo>
                  <a:lnTo>
                    <a:pt x="2282293" y="0"/>
                  </a:lnTo>
                  <a:lnTo>
                    <a:pt x="2282293" y="1229801"/>
                  </a:lnTo>
                  <a:lnTo>
                    <a:pt x="0" y="1229801"/>
                  </a:lnTo>
                  <a:close/>
                </a:path>
              </a:pathLst>
            </a:custGeom>
            <a:solidFill>
              <a:srgbClr val="000000"/>
            </a:solidFill>
          </p:spPr>
        </p:sp>
        <p:sp>
          <p:nvSpPr>
            <p:cNvPr name="TextBox 4" id="4"/>
            <p:cNvSpPr txBox="true"/>
            <p:nvPr/>
          </p:nvSpPr>
          <p:spPr>
            <a:xfrm>
              <a:off x="0" y="19050"/>
              <a:ext cx="2282293" cy="1210751"/>
            </a:xfrm>
            <a:prstGeom prst="rect">
              <a:avLst/>
            </a:prstGeom>
          </p:spPr>
          <p:txBody>
            <a:bodyPr anchor="ctr" rtlCol="false" tIns="50800" lIns="50800" bIns="50800" rIns="50800"/>
            <a:lstStyle/>
            <a:p>
              <a:pPr algn="ctr">
                <a:lnSpc>
                  <a:spcPts val="1455"/>
                </a:lnSpc>
              </a:pPr>
            </a:p>
          </p:txBody>
        </p:sp>
      </p:grpSp>
      <p:grpSp>
        <p:nvGrpSpPr>
          <p:cNvPr name="Group 5" id="5"/>
          <p:cNvGrpSpPr/>
          <p:nvPr/>
        </p:nvGrpSpPr>
        <p:grpSpPr>
          <a:xfrm rot="0">
            <a:off x="478418" y="474099"/>
            <a:ext cx="8665582" cy="4669401"/>
            <a:chOff x="0" y="0"/>
            <a:chExt cx="2282293" cy="1229801"/>
          </a:xfrm>
        </p:grpSpPr>
        <p:sp>
          <p:nvSpPr>
            <p:cNvPr name="Freeform 6" id="6"/>
            <p:cNvSpPr/>
            <p:nvPr/>
          </p:nvSpPr>
          <p:spPr>
            <a:xfrm flipH="false" flipV="false" rot="0">
              <a:off x="0" y="0"/>
              <a:ext cx="2282293" cy="1229801"/>
            </a:xfrm>
            <a:custGeom>
              <a:avLst/>
              <a:gdLst/>
              <a:ahLst/>
              <a:cxnLst/>
              <a:rect r="r" b="b" t="t" l="l"/>
              <a:pathLst>
                <a:path h="1229801" w="2282293">
                  <a:moveTo>
                    <a:pt x="0" y="0"/>
                  </a:moveTo>
                  <a:lnTo>
                    <a:pt x="2282293" y="0"/>
                  </a:lnTo>
                  <a:lnTo>
                    <a:pt x="2282293" y="1229801"/>
                  </a:lnTo>
                  <a:lnTo>
                    <a:pt x="0" y="1229801"/>
                  </a:lnTo>
                  <a:close/>
                </a:path>
              </a:pathLst>
            </a:custGeom>
            <a:solidFill>
              <a:srgbClr val="000000"/>
            </a:solidFill>
          </p:spPr>
        </p:sp>
        <p:sp>
          <p:nvSpPr>
            <p:cNvPr name="TextBox 7" id="7"/>
            <p:cNvSpPr txBox="true"/>
            <p:nvPr/>
          </p:nvSpPr>
          <p:spPr>
            <a:xfrm>
              <a:off x="0" y="19050"/>
              <a:ext cx="2282293" cy="1210751"/>
            </a:xfrm>
            <a:prstGeom prst="rect">
              <a:avLst/>
            </a:prstGeom>
          </p:spPr>
          <p:txBody>
            <a:bodyPr anchor="ctr" rtlCol="false" tIns="50800" lIns="50800" bIns="50800" rIns="50800"/>
            <a:lstStyle/>
            <a:p>
              <a:pPr algn="ctr">
                <a:lnSpc>
                  <a:spcPts val="1455"/>
                </a:lnSpc>
              </a:pPr>
            </a:p>
          </p:txBody>
        </p:sp>
      </p:grpSp>
      <p:grpSp>
        <p:nvGrpSpPr>
          <p:cNvPr name="Group 8" id="8"/>
          <p:cNvGrpSpPr/>
          <p:nvPr/>
        </p:nvGrpSpPr>
        <p:grpSpPr>
          <a:xfrm rot="0">
            <a:off x="17376936" y="9387996"/>
            <a:ext cx="432646" cy="424904"/>
            <a:chOff x="0" y="0"/>
            <a:chExt cx="113948" cy="111909"/>
          </a:xfrm>
        </p:grpSpPr>
        <p:sp>
          <p:nvSpPr>
            <p:cNvPr name="Freeform 9" id="9"/>
            <p:cNvSpPr/>
            <p:nvPr/>
          </p:nvSpPr>
          <p:spPr>
            <a:xfrm flipH="false" flipV="false" rot="0">
              <a:off x="0" y="0"/>
              <a:ext cx="113948" cy="111909"/>
            </a:xfrm>
            <a:custGeom>
              <a:avLst/>
              <a:gdLst/>
              <a:ahLst/>
              <a:cxnLst/>
              <a:rect r="r" b="b" t="t" l="l"/>
              <a:pathLst>
                <a:path h="111909" w="113948">
                  <a:moveTo>
                    <a:pt x="0" y="0"/>
                  </a:moveTo>
                  <a:lnTo>
                    <a:pt x="113948" y="0"/>
                  </a:lnTo>
                  <a:lnTo>
                    <a:pt x="113948" y="111909"/>
                  </a:lnTo>
                  <a:lnTo>
                    <a:pt x="0" y="111909"/>
                  </a:lnTo>
                  <a:close/>
                </a:path>
              </a:pathLst>
            </a:custGeom>
            <a:solidFill>
              <a:srgbClr val="FFFDF7"/>
            </a:solidFill>
          </p:spPr>
        </p:sp>
        <p:sp>
          <p:nvSpPr>
            <p:cNvPr name="TextBox 10" id="10"/>
            <p:cNvSpPr txBox="true"/>
            <p:nvPr/>
          </p:nvSpPr>
          <p:spPr>
            <a:xfrm>
              <a:off x="0" y="19050"/>
              <a:ext cx="113948" cy="92859"/>
            </a:xfrm>
            <a:prstGeom prst="rect">
              <a:avLst/>
            </a:prstGeom>
          </p:spPr>
          <p:txBody>
            <a:bodyPr anchor="ctr" rtlCol="false" tIns="50800" lIns="50800" bIns="50800" rIns="50800"/>
            <a:lstStyle/>
            <a:p>
              <a:pPr algn="ctr">
                <a:lnSpc>
                  <a:spcPts val="1455"/>
                </a:lnSpc>
              </a:pPr>
            </a:p>
          </p:txBody>
        </p:sp>
      </p:grpSp>
      <p:sp>
        <p:nvSpPr>
          <p:cNvPr name="TextBox 11" id="11"/>
          <p:cNvSpPr txBox="true"/>
          <p:nvPr/>
        </p:nvSpPr>
        <p:spPr>
          <a:xfrm rot="0">
            <a:off x="17376936" y="9507103"/>
            <a:ext cx="432646" cy="205740"/>
          </a:xfrm>
          <a:prstGeom prst="rect">
            <a:avLst/>
          </a:prstGeom>
        </p:spPr>
        <p:txBody>
          <a:bodyPr anchor="t" rtlCol="false" tIns="0" lIns="0" bIns="0" rIns="0">
            <a:spAutoFit/>
          </a:bodyPr>
          <a:lstStyle/>
          <a:p>
            <a:pPr algn="ctr">
              <a:lnSpc>
                <a:spcPts val="1455"/>
              </a:lnSpc>
            </a:pPr>
            <a:r>
              <a:rPr lang="en-US" b="true" sz="1500">
                <a:solidFill>
                  <a:srgbClr val="1A1B1D"/>
                </a:solidFill>
                <a:latin typeface="Coco Gothic Bold"/>
                <a:ea typeface="Coco Gothic Bold"/>
                <a:cs typeface="Coco Gothic Bold"/>
                <a:sym typeface="Coco Gothic Bold"/>
              </a:rPr>
              <a:t>14</a:t>
            </a:r>
          </a:p>
        </p:txBody>
      </p:sp>
      <p:sp>
        <p:nvSpPr>
          <p:cNvPr name="TextBox 12" id="12"/>
          <p:cNvSpPr txBox="true"/>
          <p:nvPr/>
        </p:nvSpPr>
        <p:spPr>
          <a:xfrm rot="0">
            <a:off x="725728" y="2540747"/>
            <a:ext cx="7933326" cy="1490380"/>
          </a:xfrm>
          <a:prstGeom prst="rect">
            <a:avLst/>
          </a:prstGeom>
        </p:spPr>
        <p:txBody>
          <a:bodyPr anchor="t" rtlCol="false" tIns="0" lIns="0" bIns="0" rIns="0">
            <a:spAutoFit/>
          </a:bodyPr>
          <a:lstStyle/>
          <a:p>
            <a:pPr algn="ctr">
              <a:lnSpc>
                <a:spcPts val="4499"/>
              </a:lnSpc>
            </a:pPr>
            <a:r>
              <a:rPr lang="en-US" sz="4499">
                <a:solidFill>
                  <a:srgbClr val="FFFDF7"/>
                </a:solidFill>
                <a:latin typeface="Poppins"/>
                <a:ea typeface="Poppins"/>
                <a:cs typeface="Poppins"/>
                <a:sym typeface="Poppins"/>
              </a:rPr>
              <a:t> </a:t>
            </a:r>
            <a:r>
              <a:rPr lang="en-US" sz="4499" b="true">
                <a:solidFill>
                  <a:srgbClr val="FFFDF7"/>
                </a:solidFill>
                <a:latin typeface="Poppins Bold"/>
                <a:ea typeface="Poppins Bold"/>
                <a:cs typeface="Poppins Bold"/>
                <a:sym typeface="Poppins Bold"/>
              </a:rPr>
              <a:t>Plan de Sauvegarde et Récupération</a:t>
            </a:r>
          </a:p>
          <a:p>
            <a:pPr algn="ctr">
              <a:lnSpc>
                <a:spcPts val="2599"/>
              </a:lnSpc>
            </a:pPr>
          </a:p>
        </p:txBody>
      </p:sp>
      <p:grpSp>
        <p:nvGrpSpPr>
          <p:cNvPr name="Group 13" id="13"/>
          <p:cNvGrpSpPr/>
          <p:nvPr/>
        </p:nvGrpSpPr>
        <p:grpSpPr>
          <a:xfrm rot="0">
            <a:off x="725728" y="722948"/>
            <a:ext cx="16836543" cy="305753"/>
            <a:chOff x="0" y="0"/>
            <a:chExt cx="22448725" cy="407670"/>
          </a:xfrm>
        </p:grpSpPr>
        <p:sp>
          <p:nvSpPr>
            <p:cNvPr name="AutoShape 14" id="14"/>
            <p:cNvSpPr/>
            <p:nvPr/>
          </p:nvSpPr>
          <p:spPr>
            <a:xfrm flipV="true">
              <a:off x="0" y="401320"/>
              <a:ext cx="22448725" cy="0"/>
            </a:xfrm>
            <a:prstGeom prst="line">
              <a:avLst/>
            </a:prstGeom>
            <a:ln cap="flat" w="12700">
              <a:solidFill>
                <a:srgbClr val="FFFFFF"/>
              </a:solidFill>
              <a:prstDash val="solid"/>
              <a:headEnd type="none" len="sm" w="sm"/>
              <a:tailEnd type="none" len="sm" w="sm"/>
            </a:ln>
          </p:spPr>
        </p:sp>
        <p:sp>
          <p:nvSpPr>
            <p:cNvPr name="TextBox 15" id="15"/>
            <p:cNvSpPr txBox="true"/>
            <p:nvPr/>
          </p:nvSpPr>
          <p:spPr>
            <a:xfrm rot="0">
              <a:off x="0" y="19050"/>
              <a:ext cx="10337735" cy="280670"/>
            </a:xfrm>
            <a:prstGeom prst="rect">
              <a:avLst/>
            </a:prstGeom>
          </p:spPr>
          <p:txBody>
            <a:bodyPr anchor="t" rtlCol="false" tIns="0" lIns="0" bIns="0" rIns="0">
              <a:spAutoFit/>
            </a:bodyPr>
            <a:lstStyle/>
            <a:p>
              <a:pPr algn="l">
                <a:lnSpc>
                  <a:spcPts val="1455"/>
                </a:lnSpc>
              </a:pPr>
              <a:r>
                <a:rPr lang="en-US" sz="1500" b="true">
                  <a:solidFill>
                    <a:srgbClr val="FFFFFF"/>
                  </a:solidFill>
                  <a:latin typeface="Coco Gothic Bold"/>
                  <a:ea typeface="Coco Gothic Bold"/>
                  <a:cs typeface="Coco Gothic Bold"/>
                  <a:sym typeface="Coco Gothic Bold"/>
                </a:rPr>
                <a:t>PROJET DE BASES DE DONNÉES</a:t>
              </a:r>
            </a:p>
          </p:txBody>
        </p:sp>
        <p:sp>
          <p:nvSpPr>
            <p:cNvPr name="TextBox 16" id="16"/>
            <p:cNvSpPr txBox="true"/>
            <p:nvPr/>
          </p:nvSpPr>
          <p:spPr>
            <a:xfrm rot="0">
              <a:off x="12110989" y="19050"/>
              <a:ext cx="10337735" cy="280670"/>
            </a:xfrm>
            <a:prstGeom prst="rect">
              <a:avLst/>
            </a:prstGeom>
          </p:spPr>
          <p:txBody>
            <a:bodyPr anchor="t" rtlCol="false" tIns="0" lIns="0" bIns="0" rIns="0">
              <a:spAutoFit/>
            </a:bodyPr>
            <a:lstStyle/>
            <a:p>
              <a:pPr algn="r">
                <a:lnSpc>
                  <a:spcPts val="1455"/>
                </a:lnSpc>
              </a:pPr>
              <a:r>
                <a:rPr lang="en-US" b="true" sz="1500">
                  <a:solidFill>
                    <a:srgbClr val="FFFFFF"/>
                  </a:solidFill>
                  <a:latin typeface="Coco Gothic Bold"/>
                  <a:ea typeface="Coco Gothic Bold"/>
                  <a:cs typeface="Coco Gothic Bold"/>
                  <a:sym typeface="Coco Gothic Bold"/>
                </a:rPr>
                <a:t>2032</a:t>
              </a:r>
            </a:p>
          </p:txBody>
        </p:sp>
      </p:grpSp>
      <p:sp>
        <p:nvSpPr>
          <p:cNvPr name="TextBox 17" id="17"/>
          <p:cNvSpPr txBox="true"/>
          <p:nvPr/>
        </p:nvSpPr>
        <p:spPr>
          <a:xfrm rot="0">
            <a:off x="10483865" y="2459388"/>
            <a:ext cx="6321259" cy="701815"/>
          </a:xfrm>
          <a:prstGeom prst="rect">
            <a:avLst/>
          </a:prstGeom>
        </p:spPr>
        <p:txBody>
          <a:bodyPr anchor="t" rtlCol="false" tIns="0" lIns="0" bIns="0" rIns="0">
            <a:spAutoFit/>
          </a:bodyPr>
          <a:lstStyle/>
          <a:p>
            <a:pPr algn="ctr">
              <a:lnSpc>
                <a:spcPts val="5417"/>
              </a:lnSpc>
              <a:spcBef>
                <a:spcPct val="0"/>
              </a:spcBef>
            </a:pPr>
            <a:r>
              <a:rPr lang="en-US" b="true" sz="3869">
                <a:solidFill>
                  <a:srgbClr val="FFD21B"/>
                </a:solidFill>
                <a:latin typeface="Coco Gothic Bold"/>
                <a:ea typeface="Coco Gothic Bold"/>
                <a:cs typeface="Coco Gothic Bold"/>
                <a:sym typeface="Coco Gothic Bold"/>
              </a:rPr>
              <a:t>SAUVEGARDE COMPLÈTE</a:t>
            </a:r>
          </a:p>
        </p:txBody>
      </p:sp>
      <p:sp>
        <p:nvSpPr>
          <p:cNvPr name="TextBox 18" id="18"/>
          <p:cNvSpPr txBox="true"/>
          <p:nvPr/>
        </p:nvSpPr>
        <p:spPr>
          <a:xfrm rot="0">
            <a:off x="967217" y="7019691"/>
            <a:ext cx="7918793" cy="701815"/>
          </a:xfrm>
          <a:prstGeom prst="rect">
            <a:avLst/>
          </a:prstGeom>
        </p:spPr>
        <p:txBody>
          <a:bodyPr anchor="t" rtlCol="false" tIns="0" lIns="0" bIns="0" rIns="0">
            <a:spAutoFit/>
          </a:bodyPr>
          <a:lstStyle/>
          <a:p>
            <a:pPr algn="ctr">
              <a:lnSpc>
                <a:spcPts val="5417"/>
              </a:lnSpc>
              <a:spcBef>
                <a:spcPct val="0"/>
              </a:spcBef>
            </a:pPr>
            <a:r>
              <a:rPr lang="en-US" b="true" sz="3869">
                <a:solidFill>
                  <a:srgbClr val="FFD21B"/>
                </a:solidFill>
                <a:latin typeface="Coco Gothic Bold"/>
                <a:ea typeface="Coco Gothic Bold"/>
                <a:cs typeface="Coco Gothic Bold"/>
                <a:sym typeface="Coco Gothic Bold"/>
              </a:rPr>
              <a:t>SAUVEGARDE INCRÉMENTIELLE</a:t>
            </a:r>
          </a:p>
        </p:txBody>
      </p:sp>
      <p:sp>
        <p:nvSpPr>
          <p:cNvPr name="TextBox 19" id="19"/>
          <p:cNvSpPr txBox="true"/>
          <p:nvPr/>
        </p:nvSpPr>
        <p:spPr>
          <a:xfrm rot="0">
            <a:off x="9789535" y="7019691"/>
            <a:ext cx="7709919" cy="701815"/>
          </a:xfrm>
          <a:prstGeom prst="rect">
            <a:avLst/>
          </a:prstGeom>
        </p:spPr>
        <p:txBody>
          <a:bodyPr anchor="t" rtlCol="false" tIns="0" lIns="0" bIns="0" rIns="0">
            <a:spAutoFit/>
          </a:bodyPr>
          <a:lstStyle/>
          <a:p>
            <a:pPr algn="ctr">
              <a:lnSpc>
                <a:spcPts val="5417"/>
              </a:lnSpc>
              <a:spcBef>
                <a:spcPct val="0"/>
              </a:spcBef>
            </a:pPr>
            <a:r>
              <a:rPr lang="en-US" b="true" sz="3869">
                <a:solidFill>
                  <a:srgbClr val="FFD21B"/>
                </a:solidFill>
                <a:latin typeface="Coco Gothic Bold"/>
                <a:ea typeface="Coco Gothic Bold"/>
                <a:cs typeface="Coco Gothic Bold"/>
                <a:sym typeface="Coco Gothic Bold"/>
              </a:rPr>
              <a:t>SAUVEGARDE DIFFÉRENTIELLE</a:t>
            </a:r>
          </a:p>
        </p:txBody>
      </p:sp>
    </p:spTree>
  </p:cSld>
  <p:clrMapOvr>
    <a:masterClrMapping/>
  </p:clrMapOvr>
  <p:transition spd="fast">
    <p:push dir="l"/>
  </p:transition>
</p:sld>
</file>

<file path=ppt/slides/slide3.xml><?xml version="1.0" encoding="utf-8"?>
<p:sld xmlns:p="http://schemas.openxmlformats.org/presentationml/2006/main" xmlns:a="http://schemas.openxmlformats.org/drawingml/2006/main">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17376936" y="9387996"/>
            <a:ext cx="432646" cy="424904"/>
            <a:chOff x="0" y="0"/>
            <a:chExt cx="113948" cy="111909"/>
          </a:xfrm>
        </p:grpSpPr>
        <p:sp>
          <p:nvSpPr>
            <p:cNvPr name="Freeform 3" id="3"/>
            <p:cNvSpPr/>
            <p:nvPr/>
          </p:nvSpPr>
          <p:spPr>
            <a:xfrm flipH="false" flipV="false" rot="0">
              <a:off x="0" y="0"/>
              <a:ext cx="113948" cy="111909"/>
            </a:xfrm>
            <a:custGeom>
              <a:avLst/>
              <a:gdLst/>
              <a:ahLst/>
              <a:cxnLst/>
              <a:rect r="r" b="b" t="t" l="l"/>
              <a:pathLst>
                <a:path h="111909" w="113948">
                  <a:moveTo>
                    <a:pt x="0" y="0"/>
                  </a:moveTo>
                  <a:lnTo>
                    <a:pt x="113948" y="0"/>
                  </a:lnTo>
                  <a:lnTo>
                    <a:pt x="113948" y="111909"/>
                  </a:lnTo>
                  <a:lnTo>
                    <a:pt x="0" y="111909"/>
                  </a:lnTo>
                  <a:close/>
                </a:path>
              </a:pathLst>
            </a:custGeom>
            <a:solidFill>
              <a:srgbClr val="FFD21B"/>
            </a:solidFill>
          </p:spPr>
        </p:sp>
        <p:sp>
          <p:nvSpPr>
            <p:cNvPr name="TextBox 4" id="4"/>
            <p:cNvSpPr txBox="true"/>
            <p:nvPr/>
          </p:nvSpPr>
          <p:spPr>
            <a:xfrm>
              <a:off x="0" y="19050"/>
              <a:ext cx="113948" cy="92859"/>
            </a:xfrm>
            <a:prstGeom prst="rect">
              <a:avLst/>
            </a:prstGeom>
          </p:spPr>
          <p:txBody>
            <a:bodyPr anchor="ctr" rtlCol="false" tIns="50800" lIns="50800" bIns="50800" rIns="50800"/>
            <a:lstStyle/>
            <a:p>
              <a:pPr algn="ctr">
                <a:lnSpc>
                  <a:spcPts val="1455"/>
                </a:lnSpc>
              </a:pPr>
            </a:p>
          </p:txBody>
        </p:sp>
      </p:grpSp>
      <p:grpSp>
        <p:nvGrpSpPr>
          <p:cNvPr name="Group 5" id="5"/>
          <p:cNvGrpSpPr/>
          <p:nvPr/>
        </p:nvGrpSpPr>
        <p:grpSpPr>
          <a:xfrm rot="0">
            <a:off x="725728" y="722948"/>
            <a:ext cx="16836543" cy="305753"/>
            <a:chOff x="0" y="0"/>
            <a:chExt cx="22448725" cy="407670"/>
          </a:xfrm>
        </p:grpSpPr>
        <p:sp>
          <p:nvSpPr>
            <p:cNvPr name="AutoShape 6" id="6"/>
            <p:cNvSpPr/>
            <p:nvPr/>
          </p:nvSpPr>
          <p:spPr>
            <a:xfrm flipV="true">
              <a:off x="0" y="401320"/>
              <a:ext cx="22448725" cy="0"/>
            </a:xfrm>
            <a:prstGeom prst="line">
              <a:avLst/>
            </a:prstGeom>
            <a:ln cap="flat" w="12700">
              <a:solidFill>
                <a:srgbClr val="FFFFFF"/>
              </a:solidFill>
              <a:prstDash val="solid"/>
              <a:headEnd type="none" len="sm" w="sm"/>
              <a:tailEnd type="none" len="sm" w="sm"/>
            </a:ln>
          </p:spPr>
        </p:sp>
        <p:sp>
          <p:nvSpPr>
            <p:cNvPr name="TextBox 7" id="7"/>
            <p:cNvSpPr txBox="true"/>
            <p:nvPr/>
          </p:nvSpPr>
          <p:spPr>
            <a:xfrm rot="0">
              <a:off x="0" y="19050"/>
              <a:ext cx="10337735" cy="280670"/>
            </a:xfrm>
            <a:prstGeom prst="rect">
              <a:avLst/>
            </a:prstGeom>
          </p:spPr>
          <p:txBody>
            <a:bodyPr anchor="t" rtlCol="false" tIns="0" lIns="0" bIns="0" rIns="0">
              <a:spAutoFit/>
            </a:bodyPr>
            <a:lstStyle/>
            <a:p>
              <a:pPr algn="l">
                <a:lnSpc>
                  <a:spcPts val="1455"/>
                </a:lnSpc>
              </a:pPr>
              <a:r>
                <a:rPr lang="en-US" sz="1500" b="true">
                  <a:solidFill>
                    <a:srgbClr val="FFFFFF"/>
                  </a:solidFill>
                  <a:latin typeface="Coco Gothic Bold"/>
                  <a:ea typeface="Coco Gothic Bold"/>
                  <a:cs typeface="Coco Gothic Bold"/>
                  <a:sym typeface="Coco Gothic Bold"/>
                </a:rPr>
                <a:t>PROJET DE BASES DE DONNÉES</a:t>
              </a:r>
            </a:p>
          </p:txBody>
        </p:sp>
      </p:grpSp>
      <p:sp>
        <p:nvSpPr>
          <p:cNvPr name="TextBox 8" id="8"/>
          <p:cNvSpPr txBox="true"/>
          <p:nvPr/>
        </p:nvSpPr>
        <p:spPr>
          <a:xfrm rot="0">
            <a:off x="17376936" y="9507103"/>
            <a:ext cx="432646" cy="205740"/>
          </a:xfrm>
          <a:prstGeom prst="rect">
            <a:avLst/>
          </a:prstGeom>
        </p:spPr>
        <p:txBody>
          <a:bodyPr anchor="t" rtlCol="false" tIns="0" lIns="0" bIns="0" rIns="0">
            <a:spAutoFit/>
          </a:bodyPr>
          <a:lstStyle/>
          <a:p>
            <a:pPr algn="ctr">
              <a:lnSpc>
                <a:spcPts val="1455"/>
              </a:lnSpc>
            </a:pPr>
            <a:r>
              <a:rPr lang="en-US" b="true" sz="1500">
                <a:solidFill>
                  <a:srgbClr val="FFFDF7"/>
                </a:solidFill>
                <a:latin typeface="Coco Gothic Bold"/>
                <a:ea typeface="Coco Gothic Bold"/>
                <a:cs typeface="Coco Gothic Bold"/>
                <a:sym typeface="Coco Gothic Bold"/>
              </a:rPr>
              <a:t>3</a:t>
            </a:r>
          </a:p>
        </p:txBody>
      </p:sp>
      <p:sp>
        <p:nvSpPr>
          <p:cNvPr name="TextBox 9" id="9"/>
          <p:cNvSpPr txBox="true"/>
          <p:nvPr/>
        </p:nvSpPr>
        <p:spPr>
          <a:xfrm rot="0">
            <a:off x="1028700" y="2221876"/>
            <a:ext cx="8536484" cy="892175"/>
          </a:xfrm>
          <a:prstGeom prst="rect">
            <a:avLst/>
          </a:prstGeom>
        </p:spPr>
        <p:txBody>
          <a:bodyPr anchor="t" rtlCol="false" tIns="0" lIns="0" bIns="0" rIns="0">
            <a:spAutoFit/>
          </a:bodyPr>
          <a:lstStyle/>
          <a:p>
            <a:pPr algn="l">
              <a:lnSpc>
                <a:spcPts val="7000"/>
              </a:lnSpc>
            </a:pPr>
            <a:r>
              <a:rPr lang="en-US" sz="5000" b="true">
                <a:solidFill>
                  <a:srgbClr val="FFD21B"/>
                </a:solidFill>
                <a:latin typeface="Coco Gothic Bold"/>
                <a:ea typeface="Coco Gothic Bold"/>
                <a:cs typeface="Coco Gothic Bold"/>
                <a:sym typeface="Coco Gothic Bold"/>
              </a:rPr>
              <a:t>INTRODUCTION</a:t>
            </a:r>
          </a:p>
        </p:txBody>
      </p:sp>
      <p:sp>
        <p:nvSpPr>
          <p:cNvPr name="TextBox 10" id="10"/>
          <p:cNvSpPr txBox="true"/>
          <p:nvPr/>
        </p:nvSpPr>
        <p:spPr>
          <a:xfrm rot="0">
            <a:off x="366632" y="4795154"/>
            <a:ext cx="17554736" cy="1839240"/>
          </a:xfrm>
          <a:prstGeom prst="rect">
            <a:avLst/>
          </a:prstGeom>
        </p:spPr>
        <p:txBody>
          <a:bodyPr anchor="t" rtlCol="false" tIns="0" lIns="0" bIns="0" rIns="0">
            <a:spAutoFit/>
          </a:bodyPr>
          <a:lstStyle/>
          <a:p>
            <a:pPr algn="l">
              <a:lnSpc>
                <a:spcPts val="4289"/>
              </a:lnSpc>
              <a:spcBef>
                <a:spcPct val="0"/>
              </a:spcBef>
            </a:pPr>
          </a:p>
          <a:p>
            <a:pPr algn="l">
              <a:lnSpc>
                <a:spcPts val="3364"/>
              </a:lnSpc>
              <a:spcBef>
                <a:spcPct val="0"/>
              </a:spcBef>
            </a:pPr>
            <a:r>
              <a:rPr lang="en-US" sz="2403">
                <a:solidFill>
                  <a:srgbClr val="FFFFFF"/>
                </a:solidFill>
                <a:latin typeface="Coco Gothic"/>
                <a:ea typeface="Coco Gothic"/>
                <a:cs typeface="Coco Gothic"/>
                <a:sym typeface="Coco Gothic"/>
              </a:rPr>
              <a:t>Un système de gestion scolaire efficace permet non seulement de centraliser les informations, mais aussi d'améliorer la communication entre les différents acteurs éducatifs, favorisant ainsi un environnement d'apprentissage plus collaboratif et réactif.</a:t>
            </a:r>
          </a:p>
        </p:txBody>
      </p:sp>
      <p:sp>
        <p:nvSpPr>
          <p:cNvPr name="TextBox 11" id="11"/>
          <p:cNvSpPr txBox="true"/>
          <p:nvPr/>
        </p:nvSpPr>
        <p:spPr>
          <a:xfrm rot="0">
            <a:off x="676930" y="3935435"/>
            <a:ext cx="10142934" cy="574450"/>
          </a:xfrm>
          <a:prstGeom prst="rect">
            <a:avLst/>
          </a:prstGeom>
        </p:spPr>
        <p:txBody>
          <a:bodyPr anchor="t" rtlCol="false" tIns="0" lIns="0" bIns="0" rIns="0">
            <a:spAutoFit/>
          </a:bodyPr>
          <a:lstStyle/>
          <a:p>
            <a:pPr algn="ctr" marL="703590" indent="-351795" lvl="1">
              <a:lnSpc>
                <a:spcPts val="4562"/>
              </a:lnSpc>
              <a:buFont typeface="Arial"/>
              <a:buChar char="•"/>
            </a:pPr>
            <a:r>
              <a:rPr lang="en-US" b="true" sz="3258">
                <a:solidFill>
                  <a:srgbClr val="FFFFFF"/>
                </a:solidFill>
                <a:latin typeface="Coco Gothic Bold"/>
                <a:ea typeface="Coco Gothic Bold"/>
                <a:cs typeface="Coco Gothic Bold"/>
                <a:sym typeface="Coco Gothic Bold"/>
              </a:rPr>
              <a:t>IMPORTANCE DE LA GESTION DES DONNÉES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17376936" y="9387996"/>
            <a:ext cx="432646" cy="424904"/>
            <a:chOff x="0" y="0"/>
            <a:chExt cx="113948" cy="111909"/>
          </a:xfrm>
        </p:grpSpPr>
        <p:sp>
          <p:nvSpPr>
            <p:cNvPr name="Freeform 3" id="3"/>
            <p:cNvSpPr/>
            <p:nvPr/>
          </p:nvSpPr>
          <p:spPr>
            <a:xfrm flipH="false" flipV="false" rot="0">
              <a:off x="0" y="0"/>
              <a:ext cx="113948" cy="111909"/>
            </a:xfrm>
            <a:custGeom>
              <a:avLst/>
              <a:gdLst/>
              <a:ahLst/>
              <a:cxnLst/>
              <a:rect r="r" b="b" t="t" l="l"/>
              <a:pathLst>
                <a:path h="111909" w="113948">
                  <a:moveTo>
                    <a:pt x="0" y="0"/>
                  </a:moveTo>
                  <a:lnTo>
                    <a:pt x="113948" y="0"/>
                  </a:lnTo>
                  <a:lnTo>
                    <a:pt x="113948" y="111909"/>
                  </a:lnTo>
                  <a:lnTo>
                    <a:pt x="0" y="111909"/>
                  </a:lnTo>
                  <a:close/>
                </a:path>
              </a:pathLst>
            </a:custGeom>
            <a:solidFill>
              <a:srgbClr val="FFFDF7"/>
            </a:solidFill>
          </p:spPr>
        </p:sp>
        <p:sp>
          <p:nvSpPr>
            <p:cNvPr name="TextBox 4" id="4"/>
            <p:cNvSpPr txBox="true"/>
            <p:nvPr/>
          </p:nvSpPr>
          <p:spPr>
            <a:xfrm>
              <a:off x="0" y="19050"/>
              <a:ext cx="113948" cy="92859"/>
            </a:xfrm>
            <a:prstGeom prst="rect">
              <a:avLst/>
            </a:prstGeom>
          </p:spPr>
          <p:txBody>
            <a:bodyPr anchor="ctr" rtlCol="false" tIns="50800" lIns="50800" bIns="50800" rIns="50800"/>
            <a:lstStyle/>
            <a:p>
              <a:pPr algn="ctr">
                <a:lnSpc>
                  <a:spcPts val="1455"/>
                </a:lnSpc>
              </a:pPr>
            </a:p>
          </p:txBody>
        </p:sp>
      </p:grpSp>
      <p:grpSp>
        <p:nvGrpSpPr>
          <p:cNvPr name="Group 5" id="5"/>
          <p:cNvGrpSpPr/>
          <p:nvPr/>
        </p:nvGrpSpPr>
        <p:grpSpPr>
          <a:xfrm rot="0">
            <a:off x="725728" y="722948"/>
            <a:ext cx="16836543" cy="305753"/>
            <a:chOff x="0" y="0"/>
            <a:chExt cx="22448725" cy="407670"/>
          </a:xfrm>
        </p:grpSpPr>
        <p:sp>
          <p:nvSpPr>
            <p:cNvPr name="AutoShape 6" id="6"/>
            <p:cNvSpPr/>
            <p:nvPr/>
          </p:nvSpPr>
          <p:spPr>
            <a:xfrm flipV="true">
              <a:off x="0" y="401320"/>
              <a:ext cx="22448725" cy="0"/>
            </a:xfrm>
            <a:prstGeom prst="line">
              <a:avLst/>
            </a:prstGeom>
            <a:ln cap="flat" w="12700">
              <a:solidFill>
                <a:srgbClr val="FFFFFF"/>
              </a:solidFill>
              <a:prstDash val="solid"/>
              <a:headEnd type="none" len="sm" w="sm"/>
              <a:tailEnd type="none" len="sm" w="sm"/>
            </a:ln>
          </p:spPr>
        </p:sp>
        <p:sp>
          <p:nvSpPr>
            <p:cNvPr name="TextBox 7" id="7"/>
            <p:cNvSpPr txBox="true"/>
            <p:nvPr/>
          </p:nvSpPr>
          <p:spPr>
            <a:xfrm rot="0">
              <a:off x="0" y="19050"/>
              <a:ext cx="10337735" cy="280670"/>
            </a:xfrm>
            <a:prstGeom prst="rect">
              <a:avLst/>
            </a:prstGeom>
          </p:spPr>
          <p:txBody>
            <a:bodyPr anchor="t" rtlCol="false" tIns="0" lIns="0" bIns="0" rIns="0">
              <a:spAutoFit/>
            </a:bodyPr>
            <a:lstStyle/>
            <a:p>
              <a:pPr algn="l">
                <a:lnSpc>
                  <a:spcPts val="1455"/>
                </a:lnSpc>
              </a:pPr>
              <a:r>
                <a:rPr lang="en-US" sz="1500" b="true">
                  <a:solidFill>
                    <a:srgbClr val="FFFFFF"/>
                  </a:solidFill>
                  <a:latin typeface="Coco Gothic Bold"/>
                  <a:ea typeface="Coco Gothic Bold"/>
                  <a:cs typeface="Coco Gothic Bold"/>
                  <a:sym typeface="Coco Gothic Bold"/>
                </a:rPr>
                <a:t>PROJET DE BASES DE DONNÉES</a:t>
              </a:r>
            </a:p>
          </p:txBody>
        </p:sp>
      </p:grpSp>
      <p:sp>
        <p:nvSpPr>
          <p:cNvPr name="Freeform 8" id="8"/>
          <p:cNvSpPr/>
          <p:nvPr/>
        </p:nvSpPr>
        <p:spPr>
          <a:xfrm flipH="false" flipV="false" rot="0">
            <a:off x="1220091" y="5143500"/>
            <a:ext cx="15662481" cy="1746107"/>
          </a:xfrm>
          <a:custGeom>
            <a:avLst/>
            <a:gdLst/>
            <a:ahLst/>
            <a:cxnLst/>
            <a:rect r="r" b="b" t="t" l="l"/>
            <a:pathLst>
              <a:path h="1746107" w="15662481">
                <a:moveTo>
                  <a:pt x="0" y="0"/>
                </a:moveTo>
                <a:lnTo>
                  <a:pt x="15662482" y="0"/>
                </a:lnTo>
                <a:lnTo>
                  <a:pt x="15662482" y="1746107"/>
                </a:lnTo>
                <a:lnTo>
                  <a:pt x="0" y="1746107"/>
                </a:lnTo>
                <a:lnTo>
                  <a:pt x="0" y="0"/>
                </a:lnTo>
                <a:close/>
              </a:path>
            </a:pathLst>
          </a:custGeom>
          <a:blipFill>
            <a:blip r:embed="rId2"/>
            <a:stretch>
              <a:fillRect l="0" t="-1129" r="-38383" b="-15372"/>
            </a:stretch>
          </a:blipFill>
        </p:spPr>
      </p:sp>
      <p:sp>
        <p:nvSpPr>
          <p:cNvPr name="TextBox 9" id="9"/>
          <p:cNvSpPr txBox="true"/>
          <p:nvPr/>
        </p:nvSpPr>
        <p:spPr>
          <a:xfrm rot="0">
            <a:off x="17376936" y="9507103"/>
            <a:ext cx="432646" cy="205740"/>
          </a:xfrm>
          <a:prstGeom prst="rect">
            <a:avLst/>
          </a:prstGeom>
        </p:spPr>
        <p:txBody>
          <a:bodyPr anchor="t" rtlCol="false" tIns="0" lIns="0" bIns="0" rIns="0">
            <a:spAutoFit/>
          </a:bodyPr>
          <a:lstStyle/>
          <a:p>
            <a:pPr algn="ctr">
              <a:lnSpc>
                <a:spcPts val="1455"/>
              </a:lnSpc>
            </a:pPr>
            <a:r>
              <a:rPr lang="en-US" b="true" sz="1500">
                <a:solidFill>
                  <a:srgbClr val="1A1B1D"/>
                </a:solidFill>
                <a:latin typeface="Coco Gothic Bold"/>
                <a:ea typeface="Coco Gothic Bold"/>
                <a:cs typeface="Coco Gothic Bold"/>
                <a:sym typeface="Coco Gothic Bold"/>
              </a:rPr>
              <a:t>11</a:t>
            </a:r>
          </a:p>
        </p:txBody>
      </p:sp>
      <p:sp>
        <p:nvSpPr>
          <p:cNvPr name="TextBox 10" id="10"/>
          <p:cNvSpPr txBox="true"/>
          <p:nvPr/>
        </p:nvSpPr>
        <p:spPr>
          <a:xfrm rot="0">
            <a:off x="3909090" y="1719795"/>
            <a:ext cx="11287329" cy="613410"/>
          </a:xfrm>
          <a:prstGeom prst="rect">
            <a:avLst/>
          </a:prstGeom>
        </p:spPr>
        <p:txBody>
          <a:bodyPr anchor="t" rtlCol="false" tIns="0" lIns="0" bIns="0" rIns="0">
            <a:spAutoFit/>
          </a:bodyPr>
          <a:lstStyle/>
          <a:p>
            <a:pPr algn="ctr">
              <a:lnSpc>
                <a:spcPts val="4320"/>
              </a:lnSpc>
            </a:pPr>
            <a:r>
              <a:rPr lang="en-US" b="true" sz="4500">
                <a:solidFill>
                  <a:srgbClr val="FFD21B"/>
                </a:solidFill>
                <a:latin typeface="Coco Gothic Bold"/>
                <a:ea typeface="Coco Gothic Bold"/>
                <a:cs typeface="Coco Gothic Bold"/>
                <a:sym typeface="Coco Gothic Bold"/>
              </a:rPr>
              <a:t>SAUVEGARDE COMPLÈTE</a:t>
            </a:r>
          </a:p>
        </p:txBody>
      </p:sp>
      <p:sp>
        <p:nvSpPr>
          <p:cNvPr name="TextBox 11" id="11"/>
          <p:cNvSpPr txBox="true"/>
          <p:nvPr/>
        </p:nvSpPr>
        <p:spPr>
          <a:xfrm rot="0">
            <a:off x="725728" y="7645447"/>
            <a:ext cx="16651207" cy="418339"/>
          </a:xfrm>
          <a:prstGeom prst="rect">
            <a:avLst/>
          </a:prstGeom>
        </p:spPr>
        <p:txBody>
          <a:bodyPr anchor="t" rtlCol="false" tIns="0" lIns="0" bIns="0" rIns="0">
            <a:spAutoFit/>
          </a:bodyPr>
          <a:lstStyle/>
          <a:p>
            <a:pPr algn="ctr">
              <a:lnSpc>
                <a:spcPts val="2976"/>
              </a:lnSpc>
            </a:pPr>
            <a:r>
              <a:rPr lang="en-US" sz="3100" b="true">
                <a:solidFill>
                  <a:srgbClr val="FFD21B"/>
                </a:solidFill>
                <a:latin typeface="Coco Gothic Bold"/>
                <a:ea typeface="Coco Gothic Bold"/>
                <a:cs typeface="Coco Gothic Bold"/>
                <a:sym typeface="Coco Gothic Bold"/>
              </a:rPr>
              <a:t>gestionScolaire.sql </a:t>
            </a:r>
            <a:r>
              <a:rPr lang="en-US" sz="3100" b="true">
                <a:solidFill>
                  <a:srgbClr val="FFFFFF"/>
                </a:solidFill>
                <a:latin typeface="Coco Gothic Bold"/>
                <a:ea typeface="Coco Gothic Bold"/>
                <a:cs typeface="Coco Gothic Bold"/>
                <a:sym typeface="Coco Gothic Bold"/>
              </a:rPr>
              <a:t>: Contient l'intégralité de Note base (tables, données, relations).</a:t>
            </a:r>
          </a:p>
        </p:txBody>
      </p:sp>
      <p:sp>
        <p:nvSpPr>
          <p:cNvPr name="TextBox 12" id="12"/>
          <p:cNvSpPr txBox="true"/>
          <p:nvPr/>
        </p:nvSpPr>
        <p:spPr>
          <a:xfrm rot="0">
            <a:off x="725728" y="4020311"/>
            <a:ext cx="16651207" cy="418339"/>
          </a:xfrm>
          <a:prstGeom prst="rect">
            <a:avLst/>
          </a:prstGeom>
        </p:spPr>
        <p:txBody>
          <a:bodyPr anchor="t" rtlCol="false" tIns="0" lIns="0" bIns="0" rIns="0">
            <a:spAutoFit/>
          </a:bodyPr>
          <a:lstStyle/>
          <a:p>
            <a:pPr algn="ctr">
              <a:lnSpc>
                <a:spcPts val="2976"/>
              </a:lnSpc>
            </a:pPr>
            <a:r>
              <a:rPr lang="en-US" sz="3100" b="true">
                <a:solidFill>
                  <a:srgbClr val="FEFEFE"/>
                </a:solidFill>
                <a:latin typeface="Coco Gothic Bold"/>
                <a:ea typeface="Coco Gothic Bold"/>
                <a:cs typeface="Coco Gothic Bold"/>
                <a:sym typeface="Coco Gothic Bold"/>
              </a:rPr>
              <a:t>La sauvegarde complète copie toutes les données et la structure de la base.</a:t>
            </a:r>
          </a:p>
        </p:txBody>
      </p:sp>
    </p:spTree>
  </p:cSld>
  <p:clrMapOvr>
    <a:masterClrMapping/>
  </p:clrMapOvr>
  <p:transition spd="fast">
    <p:push dir="l"/>
  </p:transition>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17376936" y="9387996"/>
            <a:ext cx="432646" cy="424904"/>
            <a:chOff x="0" y="0"/>
            <a:chExt cx="113948" cy="111909"/>
          </a:xfrm>
        </p:grpSpPr>
        <p:sp>
          <p:nvSpPr>
            <p:cNvPr name="Freeform 3" id="3"/>
            <p:cNvSpPr/>
            <p:nvPr/>
          </p:nvSpPr>
          <p:spPr>
            <a:xfrm flipH="false" flipV="false" rot="0">
              <a:off x="0" y="0"/>
              <a:ext cx="113948" cy="111909"/>
            </a:xfrm>
            <a:custGeom>
              <a:avLst/>
              <a:gdLst/>
              <a:ahLst/>
              <a:cxnLst/>
              <a:rect r="r" b="b" t="t" l="l"/>
              <a:pathLst>
                <a:path h="111909" w="113948">
                  <a:moveTo>
                    <a:pt x="0" y="0"/>
                  </a:moveTo>
                  <a:lnTo>
                    <a:pt x="113948" y="0"/>
                  </a:lnTo>
                  <a:lnTo>
                    <a:pt x="113948" y="111909"/>
                  </a:lnTo>
                  <a:lnTo>
                    <a:pt x="0" y="111909"/>
                  </a:lnTo>
                  <a:close/>
                </a:path>
              </a:pathLst>
            </a:custGeom>
            <a:solidFill>
              <a:srgbClr val="FFFDF7"/>
            </a:solidFill>
          </p:spPr>
        </p:sp>
        <p:sp>
          <p:nvSpPr>
            <p:cNvPr name="TextBox 4" id="4"/>
            <p:cNvSpPr txBox="true"/>
            <p:nvPr/>
          </p:nvSpPr>
          <p:spPr>
            <a:xfrm>
              <a:off x="0" y="19050"/>
              <a:ext cx="113948" cy="92859"/>
            </a:xfrm>
            <a:prstGeom prst="rect">
              <a:avLst/>
            </a:prstGeom>
          </p:spPr>
          <p:txBody>
            <a:bodyPr anchor="ctr" rtlCol="false" tIns="50800" lIns="50800" bIns="50800" rIns="50800"/>
            <a:lstStyle/>
            <a:p>
              <a:pPr algn="ctr">
                <a:lnSpc>
                  <a:spcPts val="1455"/>
                </a:lnSpc>
              </a:pPr>
            </a:p>
          </p:txBody>
        </p:sp>
      </p:grpSp>
      <p:grpSp>
        <p:nvGrpSpPr>
          <p:cNvPr name="Group 5" id="5"/>
          <p:cNvGrpSpPr/>
          <p:nvPr/>
        </p:nvGrpSpPr>
        <p:grpSpPr>
          <a:xfrm rot="0">
            <a:off x="725728" y="722948"/>
            <a:ext cx="16836543" cy="305753"/>
            <a:chOff x="0" y="0"/>
            <a:chExt cx="22448725" cy="407670"/>
          </a:xfrm>
        </p:grpSpPr>
        <p:sp>
          <p:nvSpPr>
            <p:cNvPr name="AutoShape 6" id="6"/>
            <p:cNvSpPr/>
            <p:nvPr/>
          </p:nvSpPr>
          <p:spPr>
            <a:xfrm flipV="true">
              <a:off x="0" y="401320"/>
              <a:ext cx="22448725" cy="0"/>
            </a:xfrm>
            <a:prstGeom prst="line">
              <a:avLst/>
            </a:prstGeom>
            <a:ln cap="flat" w="12700">
              <a:solidFill>
                <a:srgbClr val="FFFFFF"/>
              </a:solidFill>
              <a:prstDash val="solid"/>
              <a:headEnd type="none" len="sm" w="sm"/>
              <a:tailEnd type="none" len="sm" w="sm"/>
            </a:ln>
          </p:spPr>
        </p:sp>
        <p:sp>
          <p:nvSpPr>
            <p:cNvPr name="TextBox 7" id="7"/>
            <p:cNvSpPr txBox="true"/>
            <p:nvPr/>
          </p:nvSpPr>
          <p:spPr>
            <a:xfrm rot="0">
              <a:off x="0" y="19050"/>
              <a:ext cx="10337735" cy="280670"/>
            </a:xfrm>
            <a:prstGeom prst="rect">
              <a:avLst/>
            </a:prstGeom>
          </p:spPr>
          <p:txBody>
            <a:bodyPr anchor="t" rtlCol="false" tIns="0" lIns="0" bIns="0" rIns="0">
              <a:spAutoFit/>
            </a:bodyPr>
            <a:lstStyle/>
            <a:p>
              <a:pPr algn="l">
                <a:lnSpc>
                  <a:spcPts val="1455"/>
                </a:lnSpc>
              </a:pPr>
              <a:r>
                <a:rPr lang="en-US" sz="1500" b="true">
                  <a:solidFill>
                    <a:srgbClr val="FFFFFF"/>
                  </a:solidFill>
                  <a:latin typeface="Coco Gothic Bold"/>
                  <a:ea typeface="Coco Gothic Bold"/>
                  <a:cs typeface="Coco Gothic Bold"/>
                  <a:sym typeface="Coco Gothic Bold"/>
                </a:rPr>
                <a:t>PROJET DE BASES DE DONNÉES</a:t>
              </a:r>
            </a:p>
          </p:txBody>
        </p:sp>
      </p:grpSp>
      <p:sp>
        <p:nvSpPr>
          <p:cNvPr name="Freeform 8" id="8"/>
          <p:cNvSpPr/>
          <p:nvPr/>
        </p:nvSpPr>
        <p:spPr>
          <a:xfrm flipH="false" flipV="false" rot="0">
            <a:off x="1028700" y="4937569"/>
            <a:ext cx="16533572" cy="1035341"/>
          </a:xfrm>
          <a:custGeom>
            <a:avLst/>
            <a:gdLst/>
            <a:ahLst/>
            <a:cxnLst/>
            <a:rect r="r" b="b" t="t" l="l"/>
            <a:pathLst>
              <a:path h="1035341" w="16533572">
                <a:moveTo>
                  <a:pt x="0" y="0"/>
                </a:moveTo>
                <a:lnTo>
                  <a:pt x="16533572" y="0"/>
                </a:lnTo>
                <a:lnTo>
                  <a:pt x="16533572" y="1035341"/>
                </a:lnTo>
                <a:lnTo>
                  <a:pt x="0" y="1035341"/>
                </a:lnTo>
                <a:lnTo>
                  <a:pt x="0" y="0"/>
                </a:lnTo>
                <a:close/>
              </a:path>
            </a:pathLst>
          </a:custGeom>
          <a:blipFill>
            <a:blip r:embed="rId2"/>
            <a:stretch>
              <a:fillRect l="0" t="-6937" r="0" b="-7854"/>
            </a:stretch>
          </a:blipFill>
        </p:spPr>
      </p:sp>
      <p:sp>
        <p:nvSpPr>
          <p:cNvPr name="TextBox 9" id="9"/>
          <p:cNvSpPr txBox="true"/>
          <p:nvPr/>
        </p:nvSpPr>
        <p:spPr>
          <a:xfrm rot="0">
            <a:off x="17376936" y="9507103"/>
            <a:ext cx="432646" cy="205740"/>
          </a:xfrm>
          <a:prstGeom prst="rect">
            <a:avLst/>
          </a:prstGeom>
        </p:spPr>
        <p:txBody>
          <a:bodyPr anchor="t" rtlCol="false" tIns="0" lIns="0" bIns="0" rIns="0">
            <a:spAutoFit/>
          </a:bodyPr>
          <a:lstStyle/>
          <a:p>
            <a:pPr algn="ctr">
              <a:lnSpc>
                <a:spcPts val="1455"/>
              </a:lnSpc>
            </a:pPr>
            <a:r>
              <a:rPr lang="en-US" b="true" sz="1500">
                <a:solidFill>
                  <a:srgbClr val="1A1B1D"/>
                </a:solidFill>
                <a:latin typeface="Coco Gothic Bold"/>
                <a:ea typeface="Coco Gothic Bold"/>
                <a:cs typeface="Coco Gothic Bold"/>
                <a:sym typeface="Coco Gothic Bold"/>
              </a:rPr>
              <a:t>11</a:t>
            </a:r>
          </a:p>
        </p:txBody>
      </p:sp>
      <p:sp>
        <p:nvSpPr>
          <p:cNvPr name="TextBox 10" id="10"/>
          <p:cNvSpPr txBox="true"/>
          <p:nvPr/>
        </p:nvSpPr>
        <p:spPr>
          <a:xfrm rot="0">
            <a:off x="3909090" y="1719795"/>
            <a:ext cx="11287329" cy="613410"/>
          </a:xfrm>
          <a:prstGeom prst="rect">
            <a:avLst/>
          </a:prstGeom>
        </p:spPr>
        <p:txBody>
          <a:bodyPr anchor="t" rtlCol="false" tIns="0" lIns="0" bIns="0" rIns="0">
            <a:spAutoFit/>
          </a:bodyPr>
          <a:lstStyle/>
          <a:p>
            <a:pPr algn="ctr">
              <a:lnSpc>
                <a:spcPts val="4320"/>
              </a:lnSpc>
            </a:pPr>
            <a:r>
              <a:rPr lang="en-US" b="true" sz="4500">
                <a:solidFill>
                  <a:srgbClr val="FFD21B"/>
                </a:solidFill>
                <a:latin typeface="Coco Gothic Bold"/>
                <a:ea typeface="Coco Gothic Bold"/>
                <a:cs typeface="Coco Gothic Bold"/>
                <a:sym typeface="Coco Gothic Bold"/>
              </a:rPr>
              <a:t>SAUVEGARDE INCRÉMENTIELLE</a:t>
            </a:r>
          </a:p>
        </p:txBody>
      </p:sp>
      <p:sp>
        <p:nvSpPr>
          <p:cNvPr name="TextBox 11" id="11"/>
          <p:cNvSpPr txBox="true"/>
          <p:nvPr/>
        </p:nvSpPr>
        <p:spPr>
          <a:xfrm rot="0">
            <a:off x="1408698" y="7220685"/>
            <a:ext cx="15107785" cy="1904239"/>
          </a:xfrm>
          <a:prstGeom prst="rect">
            <a:avLst/>
          </a:prstGeom>
        </p:spPr>
        <p:txBody>
          <a:bodyPr anchor="t" rtlCol="false" tIns="0" lIns="0" bIns="0" rIns="0">
            <a:spAutoFit/>
          </a:bodyPr>
          <a:lstStyle/>
          <a:p>
            <a:pPr algn="l">
              <a:lnSpc>
                <a:spcPts val="2976"/>
              </a:lnSpc>
            </a:pPr>
            <a:r>
              <a:rPr lang="en-US" sz="3100" b="true">
                <a:solidFill>
                  <a:srgbClr val="FFD21B"/>
                </a:solidFill>
                <a:latin typeface="Coco Gothic Bold"/>
                <a:ea typeface="Coco Gothic Bold"/>
                <a:cs typeface="Coco Gothic Bold"/>
                <a:sym typeface="Coco Gothic Bold"/>
              </a:rPr>
              <a:t>--start-datetime</a:t>
            </a:r>
            <a:r>
              <a:rPr lang="en-US" sz="3100" b="true">
                <a:solidFill>
                  <a:srgbClr val="FEFEFE"/>
                </a:solidFill>
                <a:latin typeface="Coco Gothic Bold"/>
                <a:ea typeface="Coco Gothic Bold"/>
                <a:cs typeface="Coco Gothic Bold"/>
                <a:sym typeface="Coco Gothic Bold"/>
              </a:rPr>
              <a:t> : Date/heure du début de la période à capturer.</a:t>
            </a:r>
          </a:p>
          <a:p>
            <a:pPr algn="l">
              <a:lnSpc>
                <a:spcPts val="2976"/>
              </a:lnSpc>
            </a:pPr>
            <a:r>
              <a:rPr lang="en-US" sz="3100" b="true">
                <a:solidFill>
                  <a:srgbClr val="FFD21B"/>
                </a:solidFill>
                <a:latin typeface="Coco Gothic Bold"/>
                <a:ea typeface="Coco Gothic Bold"/>
                <a:cs typeface="Coco Gothic Bold"/>
                <a:sym typeface="Coco Gothic Bold"/>
              </a:rPr>
              <a:t>--stop-datetime</a:t>
            </a:r>
            <a:r>
              <a:rPr lang="en-US" sz="3100" b="true">
                <a:solidFill>
                  <a:srgbClr val="FEFEFE"/>
                </a:solidFill>
                <a:latin typeface="Coco Gothic Bold"/>
                <a:ea typeface="Coco Gothic Bold"/>
                <a:cs typeface="Coco Gothic Bold"/>
                <a:sym typeface="Coco Gothic Bold"/>
              </a:rPr>
              <a:t> : Date/heure de fin.</a:t>
            </a:r>
          </a:p>
          <a:p>
            <a:pPr algn="l">
              <a:lnSpc>
                <a:spcPts val="2976"/>
              </a:lnSpc>
            </a:pPr>
            <a:r>
              <a:rPr lang="en-US" sz="3100" b="true">
                <a:solidFill>
                  <a:srgbClr val="FFD21B"/>
                </a:solidFill>
                <a:latin typeface="Coco Gothic Bold"/>
                <a:ea typeface="Coco Gothic Bold"/>
                <a:cs typeface="Coco Gothic Bold"/>
                <a:sym typeface="Coco Gothic Bold"/>
              </a:rPr>
              <a:t>sauvegarde_incrementielle.sql</a:t>
            </a:r>
            <a:r>
              <a:rPr lang="en-US" sz="3100" b="true">
                <a:solidFill>
                  <a:srgbClr val="FEFEFE"/>
                </a:solidFill>
                <a:latin typeface="Coco Gothic Bold"/>
                <a:ea typeface="Coco Gothic Bold"/>
                <a:cs typeface="Coco Gothic Bold"/>
                <a:sym typeface="Coco Gothic Bold"/>
              </a:rPr>
              <a:t> : Contient uniquement les transactions depuis la dernière sauvegarde.</a:t>
            </a:r>
          </a:p>
          <a:p>
            <a:pPr algn="ctr">
              <a:lnSpc>
                <a:spcPts val="2976"/>
              </a:lnSpc>
            </a:pPr>
          </a:p>
        </p:txBody>
      </p:sp>
      <p:sp>
        <p:nvSpPr>
          <p:cNvPr name="TextBox 12" id="12"/>
          <p:cNvSpPr txBox="true"/>
          <p:nvPr/>
        </p:nvSpPr>
        <p:spPr>
          <a:xfrm rot="0">
            <a:off x="608093" y="3309073"/>
            <a:ext cx="16651207" cy="691826"/>
          </a:xfrm>
          <a:prstGeom prst="rect">
            <a:avLst/>
          </a:prstGeom>
        </p:spPr>
        <p:txBody>
          <a:bodyPr anchor="t" rtlCol="false" tIns="0" lIns="0" bIns="0" rIns="0">
            <a:spAutoFit/>
          </a:bodyPr>
          <a:lstStyle/>
          <a:p>
            <a:pPr algn="ctr">
              <a:lnSpc>
                <a:spcPts val="2592"/>
              </a:lnSpc>
            </a:pPr>
            <a:r>
              <a:rPr lang="en-US" sz="2700" b="true">
                <a:solidFill>
                  <a:srgbClr val="FEFEFE"/>
                </a:solidFill>
                <a:latin typeface="Coco Gothic Bold"/>
                <a:ea typeface="Coco Gothic Bold"/>
                <a:cs typeface="Coco Gothic Bold"/>
                <a:sym typeface="Coco Gothic Bold"/>
              </a:rPr>
              <a:t>La sauvegarde incrémentielle capture uniquement les modifications depuis la dernière sauvegarde complète ou incrémentielle.</a:t>
            </a:r>
          </a:p>
        </p:txBody>
      </p:sp>
    </p:spTree>
  </p:cSld>
  <p:clrMapOvr>
    <a:masterClrMapping/>
  </p:clrMapOvr>
  <p:transition spd="fast">
    <p:push dir="l"/>
  </p:transition>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17376936" y="9387996"/>
            <a:ext cx="432646" cy="424904"/>
            <a:chOff x="0" y="0"/>
            <a:chExt cx="113948" cy="111909"/>
          </a:xfrm>
        </p:grpSpPr>
        <p:sp>
          <p:nvSpPr>
            <p:cNvPr name="Freeform 3" id="3"/>
            <p:cNvSpPr/>
            <p:nvPr/>
          </p:nvSpPr>
          <p:spPr>
            <a:xfrm flipH="false" flipV="false" rot="0">
              <a:off x="0" y="0"/>
              <a:ext cx="113948" cy="111909"/>
            </a:xfrm>
            <a:custGeom>
              <a:avLst/>
              <a:gdLst/>
              <a:ahLst/>
              <a:cxnLst/>
              <a:rect r="r" b="b" t="t" l="l"/>
              <a:pathLst>
                <a:path h="111909" w="113948">
                  <a:moveTo>
                    <a:pt x="0" y="0"/>
                  </a:moveTo>
                  <a:lnTo>
                    <a:pt x="113948" y="0"/>
                  </a:lnTo>
                  <a:lnTo>
                    <a:pt x="113948" y="111909"/>
                  </a:lnTo>
                  <a:lnTo>
                    <a:pt x="0" y="111909"/>
                  </a:lnTo>
                  <a:close/>
                </a:path>
              </a:pathLst>
            </a:custGeom>
            <a:solidFill>
              <a:srgbClr val="FFFDF7"/>
            </a:solidFill>
          </p:spPr>
        </p:sp>
        <p:sp>
          <p:nvSpPr>
            <p:cNvPr name="TextBox 4" id="4"/>
            <p:cNvSpPr txBox="true"/>
            <p:nvPr/>
          </p:nvSpPr>
          <p:spPr>
            <a:xfrm>
              <a:off x="0" y="19050"/>
              <a:ext cx="113948" cy="92859"/>
            </a:xfrm>
            <a:prstGeom prst="rect">
              <a:avLst/>
            </a:prstGeom>
          </p:spPr>
          <p:txBody>
            <a:bodyPr anchor="ctr" rtlCol="false" tIns="50800" lIns="50800" bIns="50800" rIns="50800"/>
            <a:lstStyle/>
            <a:p>
              <a:pPr algn="ctr">
                <a:lnSpc>
                  <a:spcPts val="1455"/>
                </a:lnSpc>
              </a:pPr>
            </a:p>
          </p:txBody>
        </p:sp>
      </p:grpSp>
      <p:grpSp>
        <p:nvGrpSpPr>
          <p:cNvPr name="Group 5" id="5"/>
          <p:cNvGrpSpPr/>
          <p:nvPr/>
        </p:nvGrpSpPr>
        <p:grpSpPr>
          <a:xfrm rot="0">
            <a:off x="725728" y="722948"/>
            <a:ext cx="16836543" cy="305753"/>
            <a:chOff x="0" y="0"/>
            <a:chExt cx="22448725" cy="407670"/>
          </a:xfrm>
        </p:grpSpPr>
        <p:sp>
          <p:nvSpPr>
            <p:cNvPr name="AutoShape 6" id="6"/>
            <p:cNvSpPr/>
            <p:nvPr/>
          </p:nvSpPr>
          <p:spPr>
            <a:xfrm flipV="true">
              <a:off x="0" y="401320"/>
              <a:ext cx="22448725" cy="0"/>
            </a:xfrm>
            <a:prstGeom prst="line">
              <a:avLst/>
            </a:prstGeom>
            <a:ln cap="flat" w="12700">
              <a:solidFill>
                <a:srgbClr val="FFFFFF"/>
              </a:solidFill>
              <a:prstDash val="solid"/>
              <a:headEnd type="none" len="sm" w="sm"/>
              <a:tailEnd type="none" len="sm" w="sm"/>
            </a:ln>
          </p:spPr>
        </p:sp>
        <p:sp>
          <p:nvSpPr>
            <p:cNvPr name="TextBox 7" id="7"/>
            <p:cNvSpPr txBox="true"/>
            <p:nvPr/>
          </p:nvSpPr>
          <p:spPr>
            <a:xfrm rot="0">
              <a:off x="0" y="19050"/>
              <a:ext cx="10337735" cy="280670"/>
            </a:xfrm>
            <a:prstGeom prst="rect">
              <a:avLst/>
            </a:prstGeom>
          </p:spPr>
          <p:txBody>
            <a:bodyPr anchor="t" rtlCol="false" tIns="0" lIns="0" bIns="0" rIns="0">
              <a:spAutoFit/>
            </a:bodyPr>
            <a:lstStyle/>
            <a:p>
              <a:pPr algn="l">
                <a:lnSpc>
                  <a:spcPts val="1455"/>
                </a:lnSpc>
              </a:pPr>
              <a:r>
                <a:rPr lang="en-US" sz="1500" b="true">
                  <a:solidFill>
                    <a:srgbClr val="FFFFFF"/>
                  </a:solidFill>
                  <a:latin typeface="Coco Gothic Bold"/>
                  <a:ea typeface="Coco Gothic Bold"/>
                  <a:cs typeface="Coco Gothic Bold"/>
                  <a:sym typeface="Coco Gothic Bold"/>
                </a:rPr>
                <a:t>PROJET DE BASES DE DONNÉES</a:t>
              </a:r>
            </a:p>
          </p:txBody>
        </p:sp>
      </p:grpSp>
      <p:sp>
        <p:nvSpPr>
          <p:cNvPr name="Freeform 8" id="8"/>
          <p:cNvSpPr/>
          <p:nvPr/>
        </p:nvSpPr>
        <p:spPr>
          <a:xfrm flipH="false" flipV="false" rot="0">
            <a:off x="659800" y="4362611"/>
            <a:ext cx="16968400" cy="781044"/>
          </a:xfrm>
          <a:custGeom>
            <a:avLst/>
            <a:gdLst/>
            <a:ahLst/>
            <a:cxnLst/>
            <a:rect r="r" b="b" t="t" l="l"/>
            <a:pathLst>
              <a:path h="781044" w="16968400">
                <a:moveTo>
                  <a:pt x="0" y="0"/>
                </a:moveTo>
                <a:lnTo>
                  <a:pt x="16968400" y="0"/>
                </a:lnTo>
                <a:lnTo>
                  <a:pt x="16968400" y="781044"/>
                </a:lnTo>
                <a:lnTo>
                  <a:pt x="0" y="781044"/>
                </a:lnTo>
                <a:lnTo>
                  <a:pt x="0" y="0"/>
                </a:lnTo>
                <a:close/>
              </a:path>
            </a:pathLst>
          </a:custGeom>
          <a:blipFill>
            <a:blip r:embed="rId2"/>
            <a:stretch>
              <a:fillRect l="0" t="-5679" r="-2905" b="-10625"/>
            </a:stretch>
          </a:blipFill>
        </p:spPr>
      </p:sp>
      <p:sp>
        <p:nvSpPr>
          <p:cNvPr name="TextBox 9" id="9"/>
          <p:cNvSpPr txBox="true"/>
          <p:nvPr/>
        </p:nvSpPr>
        <p:spPr>
          <a:xfrm rot="0">
            <a:off x="17376936" y="9507103"/>
            <a:ext cx="432646" cy="205740"/>
          </a:xfrm>
          <a:prstGeom prst="rect">
            <a:avLst/>
          </a:prstGeom>
        </p:spPr>
        <p:txBody>
          <a:bodyPr anchor="t" rtlCol="false" tIns="0" lIns="0" bIns="0" rIns="0">
            <a:spAutoFit/>
          </a:bodyPr>
          <a:lstStyle/>
          <a:p>
            <a:pPr algn="ctr">
              <a:lnSpc>
                <a:spcPts val="1455"/>
              </a:lnSpc>
            </a:pPr>
            <a:r>
              <a:rPr lang="en-US" b="true" sz="1500">
                <a:solidFill>
                  <a:srgbClr val="1A1B1D"/>
                </a:solidFill>
                <a:latin typeface="Coco Gothic Bold"/>
                <a:ea typeface="Coco Gothic Bold"/>
                <a:cs typeface="Coco Gothic Bold"/>
                <a:sym typeface="Coco Gothic Bold"/>
              </a:rPr>
              <a:t>11</a:t>
            </a:r>
          </a:p>
        </p:txBody>
      </p:sp>
      <p:sp>
        <p:nvSpPr>
          <p:cNvPr name="TextBox 10" id="10"/>
          <p:cNvSpPr txBox="true"/>
          <p:nvPr/>
        </p:nvSpPr>
        <p:spPr>
          <a:xfrm rot="0">
            <a:off x="3909090" y="1719795"/>
            <a:ext cx="11287329" cy="613410"/>
          </a:xfrm>
          <a:prstGeom prst="rect">
            <a:avLst/>
          </a:prstGeom>
        </p:spPr>
        <p:txBody>
          <a:bodyPr anchor="t" rtlCol="false" tIns="0" lIns="0" bIns="0" rIns="0">
            <a:spAutoFit/>
          </a:bodyPr>
          <a:lstStyle/>
          <a:p>
            <a:pPr algn="ctr">
              <a:lnSpc>
                <a:spcPts val="4320"/>
              </a:lnSpc>
            </a:pPr>
            <a:r>
              <a:rPr lang="en-US" b="true" sz="4500">
                <a:solidFill>
                  <a:srgbClr val="FFD21B"/>
                </a:solidFill>
                <a:latin typeface="Coco Gothic Bold"/>
                <a:ea typeface="Coco Gothic Bold"/>
                <a:cs typeface="Coco Gothic Bold"/>
                <a:sym typeface="Coco Gothic Bold"/>
              </a:rPr>
              <a:t>SAUVEGARDE DIFFÉRENTIELLE</a:t>
            </a:r>
          </a:p>
        </p:txBody>
      </p:sp>
      <p:sp>
        <p:nvSpPr>
          <p:cNvPr name="TextBox 11" id="11"/>
          <p:cNvSpPr txBox="true"/>
          <p:nvPr/>
        </p:nvSpPr>
        <p:spPr>
          <a:xfrm rot="0">
            <a:off x="1590108" y="6615421"/>
            <a:ext cx="15107785" cy="1161289"/>
          </a:xfrm>
          <a:prstGeom prst="rect">
            <a:avLst/>
          </a:prstGeom>
        </p:spPr>
        <p:txBody>
          <a:bodyPr anchor="t" rtlCol="false" tIns="0" lIns="0" bIns="0" rIns="0">
            <a:spAutoFit/>
          </a:bodyPr>
          <a:lstStyle/>
          <a:p>
            <a:pPr algn="l">
              <a:lnSpc>
                <a:spcPts val="2976"/>
              </a:lnSpc>
            </a:pPr>
            <a:r>
              <a:rPr lang="en-US" sz="3100" b="true">
                <a:solidFill>
                  <a:srgbClr val="FFD21B"/>
                </a:solidFill>
                <a:latin typeface="Coco Gothic Bold"/>
                <a:ea typeface="Coco Gothic Bold"/>
                <a:cs typeface="Coco Gothic Bold"/>
                <a:sym typeface="Coco Gothic Bold"/>
              </a:rPr>
              <a:t> sauvegarde_differentielle.sql : </a:t>
            </a:r>
            <a:r>
              <a:rPr lang="en-US" sz="3100" b="true">
                <a:solidFill>
                  <a:srgbClr val="FEFEFE"/>
                </a:solidFill>
                <a:latin typeface="Coco Gothic Bold"/>
                <a:ea typeface="Coco Gothic Bold"/>
                <a:cs typeface="Coco Gothic Bold"/>
                <a:sym typeface="Coco Gothic Bold"/>
              </a:rPr>
              <a:t>Contient toutes les modifications depuis la dernière sauvegarde complète.</a:t>
            </a:r>
          </a:p>
          <a:p>
            <a:pPr algn="ctr">
              <a:lnSpc>
                <a:spcPts val="2976"/>
              </a:lnSpc>
            </a:pPr>
          </a:p>
        </p:txBody>
      </p:sp>
      <p:sp>
        <p:nvSpPr>
          <p:cNvPr name="TextBox 12" id="12"/>
          <p:cNvSpPr txBox="true"/>
          <p:nvPr/>
        </p:nvSpPr>
        <p:spPr>
          <a:xfrm rot="0">
            <a:off x="608093" y="3309073"/>
            <a:ext cx="16651207" cy="368012"/>
          </a:xfrm>
          <a:prstGeom prst="rect">
            <a:avLst/>
          </a:prstGeom>
        </p:spPr>
        <p:txBody>
          <a:bodyPr anchor="t" rtlCol="false" tIns="0" lIns="0" bIns="0" rIns="0">
            <a:spAutoFit/>
          </a:bodyPr>
          <a:lstStyle/>
          <a:p>
            <a:pPr algn="ctr">
              <a:lnSpc>
                <a:spcPts val="2592"/>
              </a:lnSpc>
            </a:pPr>
            <a:r>
              <a:rPr lang="en-US" sz="2700" b="true">
                <a:solidFill>
                  <a:srgbClr val="FEFEFE"/>
                </a:solidFill>
                <a:latin typeface="Coco Gothic Bold"/>
                <a:ea typeface="Coco Gothic Bold"/>
                <a:cs typeface="Coco Gothic Bold"/>
                <a:sym typeface="Coco Gothic Bold"/>
              </a:rPr>
              <a:t>La sauvegarde différentielle inclut toutes les modifications depuis la dernière sauvegarde complète.</a:t>
            </a:r>
          </a:p>
        </p:txBody>
      </p:sp>
    </p:spTree>
  </p:cSld>
  <p:clrMapOvr>
    <a:masterClrMapping/>
  </p:clrMapOvr>
  <p:transition spd="fast">
    <p:push dir="l"/>
  </p:transition>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17376936" y="9387996"/>
            <a:ext cx="432646" cy="424904"/>
            <a:chOff x="0" y="0"/>
            <a:chExt cx="113948" cy="111909"/>
          </a:xfrm>
        </p:grpSpPr>
        <p:sp>
          <p:nvSpPr>
            <p:cNvPr name="Freeform 3" id="3"/>
            <p:cNvSpPr/>
            <p:nvPr/>
          </p:nvSpPr>
          <p:spPr>
            <a:xfrm flipH="false" flipV="false" rot="0">
              <a:off x="0" y="0"/>
              <a:ext cx="113948" cy="111909"/>
            </a:xfrm>
            <a:custGeom>
              <a:avLst/>
              <a:gdLst/>
              <a:ahLst/>
              <a:cxnLst/>
              <a:rect r="r" b="b" t="t" l="l"/>
              <a:pathLst>
                <a:path h="111909" w="113948">
                  <a:moveTo>
                    <a:pt x="0" y="0"/>
                  </a:moveTo>
                  <a:lnTo>
                    <a:pt x="113948" y="0"/>
                  </a:lnTo>
                  <a:lnTo>
                    <a:pt x="113948" y="111909"/>
                  </a:lnTo>
                  <a:lnTo>
                    <a:pt x="0" y="111909"/>
                  </a:lnTo>
                  <a:close/>
                </a:path>
              </a:pathLst>
            </a:custGeom>
            <a:solidFill>
              <a:srgbClr val="FFFDF7"/>
            </a:solidFill>
          </p:spPr>
        </p:sp>
        <p:sp>
          <p:nvSpPr>
            <p:cNvPr name="TextBox 4" id="4"/>
            <p:cNvSpPr txBox="true"/>
            <p:nvPr/>
          </p:nvSpPr>
          <p:spPr>
            <a:xfrm>
              <a:off x="0" y="19050"/>
              <a:ext cx="113948" cy="92859"/>
            </a:xfrm>
            <a:prstGeom prst="rect">
              <a:avLst/>
            </a:prstGeom>
          </p:spPr>
          <p:txBody>
            <a:bodyPr anchor="ctr" rtlCol="false" tIns="50800" lIns="50800" bIns="50800" rIns="50800"/>
            <a:lstStyle/>
            <a:p>
              <a:pPr algn="ctr">
                <a:lnSpc>
                  <a:spcPts val="1455"/>
                </a:lnSpc>
              </a:pPr>
            </a:p>
          </p:txBody>
        </p:sp>
      </p:grpSp>
      <p:grpSp>
        <p:nvGrpSpPr>
          <p:cNvPr name="Group 5" id="5"/>
          <p:cNvGrpSpPr/>
          <p:nvPr/>
        </p:nvGrpSpPr>
        <p:grpSpPr>
          <a:xfrm rot="0">
            <a:off x="725728" y="722948"/>
            <a:ext cx="16836543" cy="305753"/>
            <a:chOff x="0" y="0"/>
            <a:chExt cx="22448725" cy="407670"/>
          </a:xfrm>
        </p:grpSpPr>
        <p:sp>
          <p:nvSpPr>
            <p:cNvPr name="AutoShape 6" id="6"/>
            <p:cNvSpPr/>
            <p:nvPr/>
          </p:nvSpPr>
          <p:spPr>
            <a:xfrm flipV="true">
              <a:off x="0" y="401320"/>
              <a:ext cx="22448725" cy="0"/>
            </a:xfrm>
            <a:prstGeom prst="line">
              <a:avLst/>
            </a:prstGeom>
            <a:ln cap="flat" w="12700">
              <a:solidFill>
                <a:srgbClr val="FFFFFF"/>
              </a:solidFill>
              <a:prstDash val="solid"/>
              <a:headEnd type="none" len="sm" w="sm"/>
              <a:tailEnd type="none" len="sm" w="sm"/>
            </a:ln>
          </p:spPr>
        </p:sp>
        <p:sp>
          <p:nvSpPr>
            <p:cNvPr name="TextBox 7" id="7"/>
            <p:cNvSpPr txBox="true"/>
            <p:nvPr/>
          </p:nvSpPr>
          <p:spPr>
            <a:xfrm rot="0">
              <a:off x="0" y="19050"/>
              <a:ext cx="10337735" cy="280670"/>
            </a:xfrm>
            <a:prstGeom prst="rect">
              <a:avLst/>
            </a:prstGeom>
          </p:spPr>
          <p:txBody>
            <a:bodyPr anchor="t" rtlCol="false" tIns="0" lIns="0" bIns="0" rIns="0">
              <a:spAutoFit/>
            </a:bodyPr>
            <a:lstStyle/>
            <a:p>
              <a:pPr algn="l">
                <a:lnSpc>
                  <a:spcPts val="1455"/>
                </a:lnSpc>
              </a:pPr>
              <a:r>
                <a:rPr lang="en-US" sz="1500" b="true">
                  <a:solidFill>
                    <a:srgbClr val="FFFFFF"/>
                  </a:solidFill>
                  <a:latin typeface="Coco Gothic Bold"/>
                  <a:ea typeface="Coco Gothic Bold"/>
                  <a:cs typeface="Coco Gothic Bold"/>
                  <a:sym typeface="Coco Gothic Bold"/>
                </a:rPr>
                <a:t>PROJET DE BASES DE DONNÉES</a:t>
              </a:r>
            </a:p>
          </p:txBody>
        </p:sp>
      </p:grpSp>
      <p:sp>
        <p:nvSpPr>
          <p:cNvPr name="Freeform 8" id="8"/>
          <p:cNvSpPr/>
          <p:nvPr/>
        </p:nvSpPr>
        <p:spPr>
          <a:xfrm flipH="false" flipV="false" rot="0">
            <a:off x="2824816" y="7133953"/>
            <a:ext cx="13273139" cy="1645858"/>
          </a:xfrm>
          <a:custGeom>
            <a:avLst/>
            <a:gdLst/>
            <a:ahLst/>
            <a:cxnLst/>
            <a:rect r="r" b="b" t="t" l="l"/>
            <a:pathLst>
              <a:path h="1645858" w="13273139">
                <a:moveTo>
                  <a:pt x="0" y="0"/>
                </a:moveTo>
                <a:lnTo>
                  <a:pt x="13273139" y="0"/>
                </a:lnTo>
                <a:lnTo>
                  <a:pt x="13273139" y="1645858"/>
                </a:lnTo>
                <a:lnTo>
                  <a:pt x="0" y="1645858"/>
                </a:lnTo>
                <a:lnTo>
                  <a:pt x="0" y="0"/>
                </a:lnTo>
                <a:close/>
              </a:path>
            </a:pathLst>
          </a:custGeom>
          <a:blipFill>
            <a:blip r:embed="rId2"/>
            <a:stretch>
              <a:fillRect l="0" t="-66" r="-14880" b="-66"/>
            </a:stretch>
          </a:blipFill>
        </p:spPr>
      </p:sp>
      <p:sp>
        <p:nvSpPr>
          <p:cNvPr name="Freeform 9" id="9"/>
          <p:cNvSpPr/>
          <p:nvPr/>
        </p:nvSpPr>
        <p:spPr>
          <a:xfrm flipH="false" flipV="false" rot="0">
            <a:off x="2749234" y="5345607"/>
            <a:ext cx="13429368" cy="1454155"/>
          </a:xfrm>
          <a:custGeom>
            <a:avLst/>
            <a:gdLst/>
            <a:ahLst/>
            <a:cxnLst/>
            <a:rect r="r" b="b" t="t" l="l"/>
            <a:pathLst>
              <a:path h="1454155" w="13429368">
                <a:moveTo>
                  <a:pt x="0" y="0"/>
                </a:moveTo>
                <a:lnTo>
                  <a:pt x="13429368" y="0"/>
                </a:lnTo>
                <a:lnTo>
                  <a:pt x="13429368" y="1454155"/>
                </a:lnTo>
                <a:lnTo>
                  <a:pt x="0" y="1454155"/>
                </a:lnTo>
                <a:lnTo>
                  <a:pt x="0" y="0"/>
                </a:lnTo>
                <a:close/>
              </a:path>
            </a:pathLst>
          </a:custGeom>
          <a:blipFill>
            <a:blip r:embed="rId3"/>
            <a:stretch>
              <a:fillRect l="0" t="-1909" r="-27483" b="-3475"/>
            </a:stretch>
          </a:blipFill>
        </p:spPr>
      </p:sp>
      <p:sp>
        <p:nvSpPr>
          <p:cNvPr name="Freeform 10" id="10"/>
          <p:cNvSpPr/>
          <p:nvPr/>
        </p:nvSpPr>
        <p:spPr>
          <a:xfrm flipH="false" flipV="false" rot="0">
            <a:off x="2749234" y="3182913"/>
            <a:ext cx="13424302" cy="1682187"/>
          </a:xfrm>
          <a:custGeom>
            <a:avLst/>
            <a:gdLst/>
            <a:ahLst/>
            <a:cxnLst/>
            <a:rect r="r" b="b" t="t" l="l"/>
            <a:pathLst>
              <a:path h="1682187" w="13424302">
                <a:moveTo>
                  <a:pt x="0" y="0"/>
                </a:moveTo>
                <a:lnTo>
                  <a:pt x="13424302" y="0"/>
                </a:lnTo>
                <a:lnTo>
                  <a:pt x="13424302" y="1682187"/>
                </a:lnTo>
                <a:lnTo>
                  <a:pt x="0" y="1682187"/>
                </a:lnTo>
                <a:lnTo>
                  <a:pt x="0" y="0"/>
                </a:lnTo>
                <a:close/>
              </a:path>
            </a:pathLst>
          </a:custGeom>
          <a:blipFill>
            <a:blip r:embed="rId4"/>
            <a:stretch>
              <a:fillRect l="0" t="-17044" r="-57603" b="-8927"/>
            </a:stretch>
          </a:blipFill>
        </p:spPr>
      </p:sp>
      <p:sp>
        <p:nvSpPr>
          <p:cNvPr name="TextBox 11" id="11"/>
          <p:cNvSpPr txBox="true"/>
          <p:nvPr/>
        </p:nvSpPr>
        <p:spPr>
          <a:xfrm rot="0">
            <a:off x="17376936" y="9507103"/>
            <a:ext cx="432646" cy="205740"/>
          </a:xfrm>
          <a:prstGeom prst="rect">
            <a:avLst/>
          </a:prstGeom>
        </p:spPr>
        <p:txBody>
          <a:bodyPr anchor="t" rtlCol="false" tIns="0" lIns="0" bIns="0" rIns="0">
            <a:spAutoFit/>
          </a:bodyPr>
          <a:lstStyle/>
          <a:p>
            <a:pPr algn="ctr">
              <a:lnSpc>
                <a:spcPts val="1455"/>
              </a:lnSpc>
            </a:pPr>
            <a:r>
              <a:rPr lang="en-US" b="true" sz="1500">
                <a:solidFill>
                  <a:srgbClr val="1A1B1D"/>
                </a:solidFill>
                <a:latin typeface="Coco Gothic Bold"/>
                <a:ea typeface="Coco Gothic Bold"/>
                <a:cs typeface="Coco Gothic Bold"/>
                <a:sym typeface="Coco Gothic Bold"/>
              </a:rPr>
              <a:t>12</a:t>
            </a:r>
          </a:p>
        </p:txBody>
      </p:sp>
      <p:sp>
        <p:nvSpPr>
          <p:cNvPr name="TextBox 12" id="12"/>
          <p:cNvSpPr txBox="true"/>
          <p:nvPr/>
        </p:nvSpPr>
        <p:spPr>
          <a:xfrm rot="0">
            <a:off x="2215919" y="1719795"/>
            <a:ext cx="13962683" cy="1156335"/>
          </a:xfrm>
          <a:prstGeom prst="rect">
            <a:avLst/>
          </a:prstGeom>
        </p:spPr>
        <p:txBody>
          <a:bodyPr anchor="t" rtlCol="false" tIns="0" lIns="0" bIns="0" rIns="0">
            <a:spAutoFit/>
          </a:bodyPr>
          <a:lstStyle/>
          <a:p>
            <a:pPr algn="ctr">
              <a:lnSpc>
                <a:spcPts val="4320"/>
              </a:lnSpc>
            </a:pPr>
            <a:r>
              <a:rPr lang="en-US" b="true" sz="4500">
                <a:solidFill>
                  <a:srgbClr val="FFD21B"/>
                </a:solidFill>
                <a:latin typeface="Coco Gothic Bold"/>
                <a:ea typeface="Coco Gothic Bold"/>
                <a:cs typeface="Coco Gothic Bold"/>
                <a:sym typeface="Coco Gothic Bold"/>
              </a:rPr>
              <a:t>COMMANDES POUR EXÉCUTER LES RESTAURATIONS</a:t>
            </a:r>
          </a:p>
        </p:txBody>
      </p:sp>
    </p:spTree>
  </p:cSld>
  <p:clrMapOvr>
    <a:masterClrMapping/>
  </p:clrMapOvr>
  <p:transition spd="fast">
    <p:push dir="l"/>
  </p:transition>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478418" y="474099"/>
            <a:ext cx="17331164" cy="9338801"/>
            <a:chOff x="0" y="0"/>
            <a:chExt cx="2685051" cy="1446825"/>
          </a:xfrm>
        </p:grpSpPr>
        <p:sp>
          <p:nvSpPr>
            <p:cNvPr name="Freeform 3" id="3"/>
            <p:cNvSpPr/>
            <p:nvPr/>
          </p:nvSpPr>
          <p:spPr>
            <a:xfrm flipH="false" flipV="false" rot="0">
              <a:off x="0" y="0"/>
              <a:ext cx="2685051" cy="1446825"/>
            </a:xfrm>
            <a:custGeom>
              <a:avLst/>
              <a:gdLst/>
              <a:ahLst/>
              <a:cxnLst/>
              <a:rect r="r" b="b" t="t" l="l"/>
              <a:pathLst>
                <a:path h="1446825" w="2685051">
                  <a:moveTo>
                    <a:pt x="0" y="0"/>
                  </a:moveTo>
                  <a:lnTo>
                    <a:pt x="2685051" y="0"/>
                  </a:lnTo>
                  <a:lnTo>
                    <a:pt x="2685051" y="1446825"/>
                  </a:lnTo>
                  <a:lnTo>
                    <a:pt x="0" y="1446825"/>
                  </a:lnTo>
                  <a:close/>
                </a:path>
              </a:pathLst>
            </a:custGeom>
            <a:blipFill>
              <a:blip r:embed="rId2"/>
              <a:stretch>
                <a:fillRect l="0" t="-89273" r="0" b="-89273"/>
              </a:stretch>
            </a:blipFill>
          </p:spPr>
        </p:sp>
      </p:grpSp>
      <p:grpSp>
        <p:nvGrpSpPr>
          <p:cNvPr name="Group 4" id="4"/>
          <p:cNvGrpSpPr/>
          <p:nvPr/>
        </p:nvGrpSpPr>
        <p:grpSpPr>
          <a:xfrm rot="0">
            <a:off x="17376936" y="9387996"/>
            <a:ext cx="432646" cy="424904"/>
            <a:chOff x="0" y="0"/>
            <a:chExt cx="113948" cy="111909"/>
          </a:xfrm>
        </p:grpSpPr>
        <p:sp>
          <p:nvSpPr>
            <p:cNvPr name="Freeform 5" id="5"/>
            <p:cNvSpPr/>
            <p:nvPr/>
          </p:nvSpPr>
          <p:spPr>
            <a:xfrm flipH="false" flipV="false" rot="0">
              <a:off x="0" y="0"/>
              <a:ext cx="113948" cy="111909"/>
            </a:xfrm>
            <a:custGeom>
              <a:avLst/>
              <a:gdLst/>
              <a:ahLst/>
              <a:cxnLst/>
              <a:rect r="r" b="b" t="t" l="l"/>
              <a:pathLst>
                <a:path h="111909" w="113948">
                  <a:moveTo>
                    <a:pt x="0" y="0"/>
                  </a:moveTo>
                  <a:lnTo>
                    <a:pt x="113948" y="0"/>
                  </a:lnTo>
                  <a:lnTo>
                    <a:pt x="113948" y="111909"/>
                  </a:lnTo>
                  <a:lnTo>
                    <a:pt x="0" y="111909"/>
                  </a:lnTo>
                  <a:close/>
                </a:path>
              </a:pathLst>
            </a:custGeom>
            <a:solidFill>
              <a:srgbClr val="FFD21B"/>
            </a:solidFill>
          </p:spPr>
        </p:sp>
        <p:sp>
          <p:nvSpPr>
            <p:cNvPr name="TextBox 6" id="6"/>
            <p:cNvSpPr txBox="true"/>
            <p:nvPr/>
          </p:nvSpPr>
          <p:spPr>
            <a:xfrm>
              <a:off x="0" y="19050"/>
              <a:ext cx="113948" cy="92859"/>
            </a:xfrm>
            <a:prstGeom prst="rect">
              <a:avLst/>
            </a:prstGeom>
          </p:spPr>
          <p:txBody>
            <a:bodyPr anchor="ctr" rtlCol="false" tIns="50800" lIns="50800" bIns="50800" rIns="50800"/>
            <a:lstStyle/>
            <a:p>
              <a:pPr algn="ctr">
                <a:lnSpc>
                  <a:spcPts val="1455"/>
                </a:lnSpc>
              </a:pPr>
            </a:p>
          </p:txBody>
        </p:sp>
      </p:grpSp>
      <p:sp>
        <p:nvSpPr>
          <p:cNvPr name="TextBox 7" id="7"/>
          <p:cNvSpPr txBox="true"/>
          <p:nvPr/>
        </p:nvSpPr>
        <p:spPr>
          <a:xfrm rot="0">
            <a:off x="17376936" y="9507103"/>
            <a:ext cx="432646" cy="205740"/>
          </a:xfrm>
          <a:prstGeom prst="rect">
            <a:avLst/>
          </a:prstGeom>
        </p:spPr>
        <p:txBody>
          <a:bodyPr anchor="t" rtlCol="false" tIns="0" lIns="0" bIns="0" rIns="0">
            <a:spAutoFit/>
          </a:bodyPr>
          <a:lstStyle/>
          <a:p>
            <a:pPr algn="ctr">
              <a:lnSpc>
                <a:spcPts val="1455"/>
              </a:lnSpc>
            </a:pPr>
            <a:r>
              <a:rPr lang="en-US" b="true" sz="1500">
                <a:solidFill>
                  <a:srgbClr val="FFFFFF"/>
                </a:solidFill>
                <a:latin typeface="Coco Gothic Bold"/>
                <a:ea typeface="Coco Gothic Bold"/>
                <a:cs typeface="Coco Gothic Bold"/>
                <a:sym typeface="Coco Gothic Bold"/>
              </a:rPr>
              <a:t>15</a:t>
            </a:r>
          </a:p>
        </p:txBody>
      </p:sp>
      <p:grpSp>
        <p:nvGrpSpPr>
          <p:cNvPr name="Group 8" id="8"/>
          <p:cNvGrpSpPr/>
          <p:nvPr/>
        </p:nvGrpSpPr>
        <p:grpSpPr>
          <a:xfrm rot="0">
            <a:off x="725728" y="722948"/>
            <a:ext cx="16836543" cy="305753"/>
            <a:chOff x="0" y="0"/>
            <a:chExt cx="22448725" cy="407670"/>
          </a:xfrm>
        </p:grpSpPr>
        <p:sp>
          <p:nvSpPr>
            <p:cNvPr name="AutoShape 9" id="9"/>
            <p:cNvSpPr/>
            <p:nvPr/>
          </p:nvSpPr>
          <p:spPr>
            <a:xfrm flipV="true">
              <a:off x="0" y="401320"/>
              <a:ext cx="22448725" cy="0"/>
            </a:xfrm>
            <a:prstGeom prst="line">
              <a:avLst/>
            </a:prstGeom>
            <a:ln cap="flat" w="12700">
              <a:solidFill>
                <a:srgbClr val="FEFEFE"/>
              </a:solidFill>
              <a:prstDash val="solid"/>
              <a:headEnd type="none" len="sm" w="sm"/>
              <a:tailEnd type="none" len="sm" w="sm"/>
            </a:ln>
          </p:spPr>
        </p:sp>
        <p:sp>
          <p:nvSpPr>
            <p:cNvPr name="TextBox 10" id="10"/>
            <p:cNvSpPr txBox="true"/>
            <p:nvPr/>
          </p:nvSpPr>
          <p:spPr>
            <a:xfrm rot="0">
              <a:off x="0" y="19050"/>
              <a:ext cx="10337735" cy="280670"/>
            </a:xfrm>
            <a:prstGeom prst="rect">
              <a:avLst/>
            </a:prstGeom>
          </p:spPr>
          <p:txBody>
            <a:bodyPr anchor="t" rtlCol="false" tIns="0" lIns="0" bIns="0" rIns="0">
              <a:spAutoFit/>
            </a:bodyPr>
            <a:lstStyle/>
            <a:p>
              <a:pPr algn="l">
                <a:lnSpc>
                  <a:spcPts val="1455"/>
                </a:lnSpc>
              </a:pPr>
              <a:r>
                <a:rPr lang="en-US" sz="1500" b="true">
                  <a:solidFill>
                    <a:srgbClr val="FEFEFE"/>
                  </a:solidFill>
                  <a:latin typeface="Coco Gothic Bold"/>
                  <a:ea typeface="Coco Gothic Bold"/>
                  <a:cs typeface="Coco Gothic Bold"/>
                  <a:sym typeface="Coco Gothic Bold"/>
                </a:rPr>
                <a:t>PROJET DE BASES DE DONNÉES</a:t>
              </a:r>
            </a:p>
          </p:txBody>
        </p:sp>
      </p:grpSp>
      <p:sp>
        <p:nvSpPr>
          <p:cNvPr name="TextBox 11" id="11"/>
          <p:cNvSpPr txBox="true"/>
          <p:nvPr/>
        </p:nvSpPr>
        <p:spPr>
          <a:xfrm rot="0">
            <a:off x="1821930" y="4188967"/>
            <a:ext cx="14644140" cy="3717925"/>
          </a:xfrm>
          <a:prstGeom prst="rect">
            <a:avLst/>
          </a:prstGeom>
        </p:spPr>
        <p:txBody>
          <a:bodyPr anchor="t" rtlCol="false" tIns="0" lIns="0" bIns="0" rIns="0">
            <a:spAutoFit/>
          </a:bodyPr>
          <a:lstStyle/>
          <a:p>
            <a:pPr algn="ctr">
              <a:lnSpc>
                <a:spcPts val="9800"/>
              </a:lnSpc>
            </a:pPr>
            <a:r>
              <a:rPr lang="en-US" b="true" sz="7000">
                <a:solidFill>
                  <a:srgbClr val="FFD21B"/>
                </a:solidFill>
                <a:latin typeface="Coco Gothic Bold"/>
                <a:ea typeface="Coco Gothic Bold"/>
                <a:cs typeface="Coco Gothic Bold"/>
                <a:sym typeface="Coco Gothic Bold"/>
              </a:rPr>
              <a:t>DÉMONSTRATION ET CONCLUSION </a:t>
            </a:r>
          </a:p>
          <a:p>
            <a:pPr algn="ctr">
              <a:lnSpc>
                <a:spcPts val="9800"/>
              </a:lnSpc>
            </a:pPr>
          </a:p>
        </p:txBody>
      </p:sp>
    </p:spTree>
  </p:cSld>
  <p:clrMapOvr>
    <a:masterClrMapping/>
  </p:clrMapOvr>
  <p:transition spd="fast">
    <p:push dir="l"/>
  </p:transition>
</p:sld>
</file>

<file path=ppt/slides/slide35.xml><?xml version="1.0" encoding="utf-8"?>
<p:sld xmlns:p="http://schemas.openxmlformats.org/presentationml/2006/main" xmlns:a="http://schemas.openxmlformats.org/drawingml/2006/main">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478418" y="474099"/>
            <a:ext cx="17331164" cy="9338801"/>
            <a:chOff x="0" y="0"/>
            <a:chExt cx="4564586" cy="2459602"/>
          </a:xfrm>
        </p:grpSpPr>
        <p:sp>
          <p:nvSpPr>
            <p:cNvPr name="Freeform 3" id="3"/>
            <p:cNvSpPr/>
            <p:nvPr/>
          </p:nvSpPr>
          <p:spPr>
            <a:xfrm flipH="false" flipV="false" rot="0">
              <a:off x="0" y="0"/>
              <a:ext cx="4564586" cy="2459602"/>
            </a:xfrm>
            <a:custGeom>
              <a:avLst/>
              <a:gdLst/>
              <a:ahLst/>
              <a:cxnLst/>
              <a:rect r="r" b="b" t="t" l="l"/>
              <a:pathLst>
                <a:path h="2459602" w="4564586">
                  <a:moveTo>
                    <a:pt x="0" y="0"/>
                  </a:moveTo>
                  <a:lnTo>
                    <a:pt x="4564586" y="0"/>
                  </a:lnTo>
                  <a:lnTo>
                    <a:pt x="4564586" y="2459602"/>
                  </a:lnTo>
                  <a:lnTo>
                    <a:pt x="0" y="2459602"/>
                  </a:lnTo>
                  <a:close/>
                </a:path>
              </a:pathLst>
            </a:custGeom>
            <a:solidFill>
              <a:srgbClr val="FFD21B"/>
            </a:solidFill>
          </p:spPr>
        </p:sp>
        <p:sp>
          <p:nvSpPr>
            <p:cNvPr name="TextBox 4" id="4"/>
            <p:cNvSpPr txBox="true"/>
            <p:nvPr/>
          </p:nvSpPr>
          <p:spPr>
            <a:xfrm>
              <a:off x="0" y="19050"/>
              <a:ext cx="4564586" cy="2440552"/>
            </a:xfrm>
            <a:prstGeom prst="rect">
              <a:avLst/>
            </a:prstGeom>
          </p:spPr>
          <p:txBody>
            <a:bodyPr anchor="ctr" rtlCol="false" tIns="50800" lIns="50800" bIns="50800" rIns="50800"/>
            <a:lstStyle/>
            <a:p>
              <a:pPr algn="ctr">
                <a:lnSpc>
                  <a:spcPts val="1455"/>
                </a:lnSpc>
              </a:pPr>
            </a:p>
          </p:txBody>
        </p:sp>
      </p:grpSp>
      <p:sp>
        <p:nvSpPr>
          <p:cNvPr name="TextBox 5" id="5"/>
          <p:cNvSpPr txBox="true"/>
          <p:nvPr/>
        </p:nvSpPr>
        <p:spPr>
          <a:xfrm rot="0">
            <a:off x="2096007" y="4394200"/>
            <a:ext cx="14095986" cy="749300"/>
          </a:xfrm>
          <a:prstGeom prst="rect">
            <a:avLst/>
          </a:prstGeom>
        </p:spPr>
        <p:txBody>
          <a:bodyPr anchor="t" rtlCol="false" tIns="0" lIns="0" bIns="0" rIns="0">
            <a:spAutoFit/>
          </a:bodyPr>
          <a:lstStyle/>
          <a:p>
            <a:pPr algn="ctr">
              <a:lnSpc>
                <a:spcPts val="5500"/>
              </a:lnSpc>
            </a:pPr>
            <a:r>
              <a:rPr lang="en-US" b="true" sz="5000">
                <a:solidFill>
                  <a:srgbClr val="FFFDF7"/>
                </a:solidFill>
                <a:latin typeface="Coco Gothic Bold"/>
                <a:ea typeface="Coco Gothic Bold"/>
                <a:cs typeface="Coco Gothic Bold"/>
                <a:sym typeface="Coco Gothic Bold"/>
              </a:rPr>
              <a:t>CONCLUSION</a:t>
            </a:r>
          </a:p>
        </p:txBody>
      </p:sp>
      <p:grpSp>
        <p:nvGrpSpPr>
          <p:cNvPr name="Group 6" id="6"/>
          <p:cNvGrpSpPr/>
          <p:nvPr/>
        </p:nvGrpSpPr>
        <p:grpSpPr>
          <a:xfrm rot="0">
            <a:off x="725728" y="722948"/>
            <a:ext cx="16836543" cy="305753"/>
            <a:chOff x="0" y="0"/>
            <a:chExt cx="22448725" cy="407670"/>
          </a:xfrm>
        </p:grpSpPr>
        <p:sp>
          <p:nvSpPr>
            <p:cNvPr name="AutoShape 7" id="7"/>
            <p:cNvSpPr/>
            <p:nvPr/>
          </p:nvSpPr>
          <p:spPr>
            <a:xfrm flipV="true">
              <a:off x="0" y="401320"/>
              <a:ext cx="22448725" cy="0"/>
            </a:xfrm>
            <a:prstGeom prst="line">
              <a:avLst/>
            </a:prstGeom>
            <a:ln cap="flat" w="12700">
              <a:solidFill>
                <a:srgbClr val="FFFFFF"/>
              </a:solidFill>
              <a:prstDash val="solid"/>
              <a:headEnd type="none" len="sm" w="sm"/>
              <a:tailEnd type="none" len="sm" w="sm"/>
            </a:ln>
          </p:spPr>
        </p:sp>
        <p:sp>
          <p:nvSpPr>
            <p:cNvPr name="TextBox 8" id="8"/>
            <p:cNvSpPr txBox="true"/>
            <p:nvPr/>
          </p:nvSpPr>
          <p:spPr>
            <a:xfrm rot="0">
              <a:off x="0" y="19050"/>
              <a:ext cx="10337735" cy="280670"/>
            </a:xfrm>
            <a:prstGeom prst="rect">
              <a:avLst/>
            </a:prstGeom>
          </p:spPr>
          <p:txBody>
            <a:bodyPr anchor="t" rtlCol="false" tIns="0" lIns="0" bIns="0" rIns="0">
              <a:spAutoFit/>
            </a:bodyPr>
            <a:lstStyle/>
            <a:p>
              <a:pPr algn="l">
                <a:lnSpc>
                  <a:spcPts val="1455"/>
                </a:lnSpc>
              </a:pPr>
              <a:r>
                <a:rPr lang="en-US" sz="1500" b="true">
                  <a:solidFill>
                    <a:srgbClr val="FFFFFF"/>
                  </a:solidFill>
                  <a:latin typeface="Coco Gothic Bold"/>
                  <a:ea typeface="Coco Gothic Bold"/>
                  <a:cs typeface="Coco Gothic Bold"/>
                  <a:sym typeface="Coco Gothic Bold"/>
                </a:rPr>
                <a:t>PROJET DE BASES DE DONNÉES</a:t>
              </a:r>
            </a:p>
          </p:txBody>
        </p:sp>
      </p:grpSp>
      <p:grpSp>
        <p:nvGrpSpPr>
          <p:cNvPr name="Group 9" id="9"/>
          <p:cNvGrpSpPr/>
          <p:nvPr/>
        </p:nvGrpSpPr>
        <p:grpSpPr>
          <a:xfrm rot="0">
            <a:off x="17376936" y="9387996"/>
            <a:ext cx="432646" cy="424904"/>
            <a:chOff x="0" y="0"/>
            <a:chExt cx="113948" cy="111909"/>
          </a:xfrm>
        </p:grpSpPr>
        <p:sp>
          <p:nvSpPr>
            <p:cNvPr name="Freeform 10" id="10"/>
            <p:cNvSpPr/>
            <p:nvPr/>
          </p:nvSpPr>
          <p:spPr>
            <a:xfrm flipH="false" flipV="false" rot="0">
              <a:off x="0" y="0"/>
              <a:ext cx="113948" cy="111909"/>
            </a:xfrm>
            <a:custGeom>
              <a:avLst/>
              <a:gdLst/>
              <a:ahLst/>
              <a:cxnLst/>
              <a:rect r="r" b="b" t="t" l="l"/>
              <a:pathLst>
                <a:path h="111909" w="113948">
                  <a:moveTo>
                    <a:pt x="0" y="0"/>
                  </a:moveTo>
                  <a:lnTo>
                    <a:pt x="113948" y="0"/>
                  </a:lnTo>
                  <a:lnTo>
                    <a:pt x="113948" y="111909"/>
                  </a:lnTo>
                  <a:lnTo>
                    <a:pt x="0" y="111909"/>
                  </a:lnTo>
                  <a:close/>
                </a:path>
              </a:pathLst>
            </a:custGeom>
            <a:solidFill>
              <a:srgbClr val="FFFDF7"/>
            </a:solidFill>
          </p:spPr>
        </p:sp>
        <p:sp>
          <p:nvSpPr>
            <p:cNvPr name="TextBox 11" id="11"/>
            <p:cNvSpPr txBox="true"/>
            <p:nvPr/>
          </p:nvSpPr>
          <p:spPr>
            <a:xfrm>
              <a:off x="0" y="19050"/>
              <a:ext cx="113948" cy="92859"/>
            </a:xfrm>
            <a:prstGeom prst="rect">
              <a:avLst/>
            </a:prstGeom>
          </p:spPr>
          <p:txBody>
            <a:bodyPr anchor="ctr" rtlCol="false" tIns="50800" lIns="50800" bIns="50800" rIns="50800"/>
            <a:lstStyle/>
            <a:p>
              <a:pPr algn="ctr">
                <a:lnSpc>
                  <a:spcPts val="1455"/>
                </a:lnSpc>
              </a:pPr>
            </a:p>
          </p:txBody>
        </p:sp>
      </p:grpSp>
      <p:sp>
        <p:nvSpPr>
          <p:cNvPr name="TextBox 12" id="12"/>
          <p:cNvSpPr txBox="true"/>
          <p:nvPr/>
        </p:nvSpPr>
        <p:spPr>
          <a:xfrm rot="0">
            <a:off x="17376936" y="9507103"/>
            <a:ext cx="432646" cy="205740"/>
          </a:xfrm>
          <a:prstGeom prst="rect">
            <a:avLst/>
          </a:prstGeom>
        </p:spPr>
        <p:txBody>
          <a:bodyPr anchor="t" rtlCol="false" tIns="0" lIns="0" bIns="0" rIns="0">
            <a:spAutoFit/>
          </a:bodyPr>
          <a:lstStyle/>
          <a:p>
            <a:pPr algn="ctr">
              <a:lnSpc>
                <a:spcPts val="1455"/>
              </a:lnSpc>
            </a:pPr>
            <a:r>
              <a:rPr lang="en-US" b="true" sz="1500">
                <a:solidFill>
                  <a:srgbClr val="1A1B1D"/>
                </a:solidFill>
                <a:latin typeface="Coco Gothic Bold"/>
                <a:ea typeface="Coco Gothic Bold"/>
                <a:cs typeface="Coco Gothic Bold"/>
                <a:sym typeface="Coco Gothic Bold"/>
              </a:rPr>
              <a:t>16</a:t>
            </a:r>
          </a:p>
        </p:txBody>
      </p:sp>
    </p:spTree>
  </p:cSld>
  <p:clrMapOvr>
    <a:masterClrMapping/>
  </p:clrMapOvr>
  <p:transition spd="fast">
    <p:push dir="l"/>
  </p:transition>
</p:sld>
</file>

<file path=ppt/slides/slide36.xml><?xml version="1.0" encoding="utf-8"?>
<p:sld xmlns:p="http://schemas.openxmlformats.org/presentationml/2006/main" xmlns:a="http://schemas.openxmlformats.org/drawingml/2006/main">
  <p:cSld>
    <p:bg>
      <p:bgPr>
        <a:solidFill>
          <a:srgbClr val="1A1B1D"/>
        </a:solidFill>
      </p:bgPr>
    </p:bg>
    <p:spTree>
      <p:nvGrpSpPr>
        <p:cNvPr id="1" name=""/>
        <p:cNvGrpSpPr/>
        <p:nvPr/>
      </p:nvGrpSpPr>
      <p:grpSpPr>
        <a:xfrm>
          <a:off x="0" y="0"/>
          <a:ext cx="0" cy="0"/>
          <a:chOff x="0" y="0"/>
          <a:chExt cx="0" cy="0"/>
        </a:xfrm>
      </p:grpSpPr>
      <p:sp>
        <p:nvSpPr>
          <p:cNvPr name="TextBox 2" id="2"/>
          <p:cNvSpPr txBox="true"/>
          <p:nvPr/>
        </p:nvSpPr>
        <p:spPr>
          <a:xfrm rot="0">
            <a:off x="6611391" y="3795713"/>
            <a:ext cx="5065219" cy="1347787"/>
          </a:xfrm>
          <a:prstGeom prst="rect">
            <a:avLst/>
          </a:prstGeom>
        </p:spPr>
        <p:txBody>
          <a:bodyPr anchor="t" rtlCol="false" tIns="0" lIns="0" bIns="0" rIns="0">
            <a:spAutoFit/>
          </a:bodyPr>
          <a:lstStyle/>
          <a:p>
            <a:pPr algn="ctr">
              <a:lnSpc>
                <a:spcPts val="9599"/>
              </a:lnSpc>
            </a:pPr>
            <a:r>
              <a:rPr lang="en-US" b="true" sz="9999">
                <a:solidFill>
                  <a:srgbClr val="FFD21B"/>
                </a:solidFill>
                <a:latin typeface="Coco Gothic Bold"/>
                <a:ea typeface="Coco Gothic Bold"/>
                <a:cs typeface="Coco Gothic Bold"/>
                <a:sym typeface="Coco Gothic Bold"/>
              </a:rPr>
              <a:t>MERCI !</a:t>
            </a:r>
          </a:p>
        </p:txBody>
      </p:sp>
      <p:sp>
        <p:nvSpPr>
          <p:cNvPr name="TextBox 3" id="3"/>
          <p:cNvSpPr txBox="true"/>
          <p:nvPr/>
        </p:nvSpPr>
        <p:spPr>
          <a:xfrm rot="0">
            <a:off x="6978610" y="6617268"/>
            <a:ext cx="4330780" cy="2611393"/>
          </a:xfrm>
          <a:prstGeom prst="rect">
            <a:avLst/>
          </a:prstGeom>
        </p:spPr>
        <p:txBody>
          <a:bodyPr anchor="t" rtlCol="false" tIns="0" lIns="0" bIns="0" rIns="0">
            <a:spAutoFit/>
          </a:bodyPr>
          <a:lstStyle/>
          <a:p>
            <a:pPr algn="ctr">
              <a:lnSpc>
                <a:spcPts val="5849"/>
              </a:lnSpc>
            </a:pPr>
            <a:r>
              <a:rPr lang="en-US" b="true" sz="4178">
                <a:solidFill>
                  <a:srgbClr val="FFD21B"/>
                </a:solidFill>
                <a:latin typeface="Coco Gothic Bold"/>
                <a:ea typeface="Coco Gothic Bold"/>
                <a:cs typeface="Coco Gothic Bold"/>
                <a:sym typeface="Coco Gothic Bold"/>
              </a:rPr>
              <a:t>PRÉSENTÉ PAR :</a:t>
            </a:r>
          </a:p>
          <a:p>
            <a:pPr algn="ctr">
              <a:lnSpc>
                <a:spcPts val="3640"/>
              </a:lnSpc>
            </a:pPr>
            <a:r>
              <a:rPr lang="en-US" b="true" sz="2600">
                <a:solidFill>
                  <a:srgbClr val="FFD21B"/>
                </a:solidFill>
                <a:latin typeface="Coco Gothic Bold"/>
                <a:ea typeface="Coco Gothic Bold"/>
                <a:cs typeface="Coco Gothic Bold"/>
                <a:sym typeface="Coco Gothic Bold"/>
              </a:rPr>
              <a:t>HAMZA ELKHATTABI</a:t>
            </a:r>
          </a:p>
          <a:p>
            <a:pPr algn="ctr">
              <a:lnSpc>
                <a:spcPts val="3640"/>
              </a:lnSpc>
            </a:pPr>
            <a:r>
              <a:rPr lang="en-US" b="true" sz="2600">
                <a:solidFill>
                  <a:srgbClr val="FFD21B"/>
                </a:solidFill>
                <a:latin typeface="Coco Gothic Bold"/>
                <a:ea typeface="Coco Gothic Bold"/>
                <a:cs typeface="Coco Gothic Bold"/>
                <a:sym typeface="Coco Gothic Bold"/>
              </a:rPr>
              <a:t>CHAIMAA MELLOUK</a:t>
            </a:r>
          </a:p>
          <a:p>
            <a:pPr algn="ctr">
              <a:lnSpc>
                <a:spcPts val="3640"/>
              </a:lnSpc>
            </a:pPr>
            <a:r>
              <a:rPr lang="en-US" b="true" sz="2600">
                <a:solidFill>
                  <a:srgbClr val="FFD21B"/>
                </a:solidFill>
                <a:latin typeface="Coco Gothic Bold"/>
                <a:ea typeface="Coco Gothic Bold"/>
                <a:cs typeface="Coco Gothic Bold"/>
                <a:sym typeface="Coco Gothic Bold"/>
              </a:rPr>
              <a:t>ISMAIL DRAOUI</a:t>
            </a:r>
          </a:p>
          <a:p>
            <a:pPr algn="ctr">
              <a:lnSpc>
                <a:spcPts val="3640"/>
              </a:lnSpc>
              <a:spcBef>
                <a:spcPct val="0"/>
              </a:spcBef>
            </a:pPr>
            <a:r>
              <a:rPr lang="en-US" b="true" sz="2600">
                <a:solidFill>
                  <a:srgbClr val="FFD21B"/>
                </a:solidFill>
                <a:latin typeface="Coco Gothic Bold"/>
                <a:ea typeface="Coco Gothic Bold"/>
                <a:cs typeface="Coco Gothic Bold"/>
                <a:sym typeface="Coco Gothic Bold"/>
              </a:rPr>
              <a:t>SALMA SEBBANE</a:t>
            </a:r>
          </a:p>
        </p:txBody>
      </p:sp>
    </p:spTree>
  </p:cSld>
  <p:clrMapOvr>
    <a:masterClrMapping/>
  </p:clrMapOvr>
  <p:transition spd="fast">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9383209" y="474099"/>
            <a:ext cx="8426373" cy="9338801"/>
            <a:chOff x="0" y="0"/>
            <a:chExt cx="1305466" cy="1446825"/>
          </a:xfrm>
        </p:grpSpPr>
        <p:sp>
          <p:nvSpPr>
            <p:cNvPr name="Freeform 3" id="3"/>
            <p:cNvSpPr/>
            <p:nvPr/>
          </p:nvSpPr>
          <p:spPr>
            <a:xfrm flipH="false" flipV="false" rot="0">
              <a:off x="0" y="0"/>
              <a:ext cx="1305466" cy="1446825"/>
            </a:xfrm>
            <a:custGeom>
              <a:avLst/>
              <a:gdLst/>
              <a:ahLst/>
              <a:cxnLst/>
              <a:rect r="r" b="b" t="t" l="l"/>
              <a:pathLst>
                <a:path h="1446825" w="1305466">
                  <a:moveTo>
                    <a:pt x="0" y="0"/>
                  </a:moveTo>
                  <a:lnTo>
                    <a:pt x="1305466" y="0"/>
                  </a:lnTo>
                  <a:lnTo>
                    <a:pt x="1305466" y="1446825"/>
                  </a:lnTo>
                  <a:lnTo>
                    <a:pt x="0" y="1446825"/>
                  </a:lnTo>
                  <a:close/>
                </a:path>
              </a:pathLst>
            </a:custGeom>
            <a:blipFill>
              <a:blip r:embed="rId2"/>
              <a:stretch>
                <a:fillRect l="-55550" t="0" r="-55550" b="0"/>
              </a:stretch>
            </a:blipFill>
          </p:spPr>
        </p:sp>
      </p:grpSp>
      <p:grpSp>
        <p:nvGrpSpPr>
          <p:cNvPr name="Group 4" id="4"/>
          <p:cNvGrpSpPr/>
          <p:nvPr/>
        </p:nvGrpSpPr>
        <p:grpSpPr>
          <a:xfrm rot="0">
            <a:off x="17376936" y="9387996"/>
            <a:ext cx="432646" cy="424904"/>
            <a:chOff x="0" y="0"/>
            <a:chExt cx="113948" cy="111909"/>
          </a:xfrm>
        </p:grpSpPr>
        <p:sp>
          <p:nvSpPr>
            <p:cNvPr name="Freeform 5" id="5"/>
            <p:cNvSpPr/>
            <p:nvPr/>
          </p:nvSpPr>
          <p:spPr>
            <a:xfrm flipH="false" flipV="false" rot="0">
              <a:off x="0" y="0"/>
              <a:ext cx="113948" cy="111909"/>
            </a:xfrm>
            <a:custGeom>
              <a:avLst/>
              <a:gdLst/>
              <a:ahLst/>
              <a:cxnLst/>
              <a:rect r="r" b="b" t="t" l="l"/>
              <a:pathLst>
                <a:path h="111909" w="113948">
                  <a:moveTo>
                    <a:pt x="0" y="0"/>
                  </a:moveTo>
                  <a:lnTo>
                    <a:pt x="113948" y="0"/>
                  </a:lnTo>
                  <a:lnTo>
                    <a:pt x="113948" y="111909"/>
                  </a:lnTo>
                  <a:lnTo>
                    <a:pt x="0" y="111909"/>
                  </a:lnTo>
                  <a:close/>
                </a:path>
              </a:pathLst>
            </a:custGeom>
            <a:solidFill>
              <a:srgbClr val="FFD21B"/>
            </a:solidFill>
          </p:spPr>
        </p:sp>
        <p:sp>
          <p:nvSpPr>
            <p:cNvPr name="TextBox 6" id="6"/>
            <p:cNvSpPr txBox="true"/>
            <p:nvPr/>
          </p:nvSpPr>
          <p:spPr>
            <a:xfrm>
              <a:off x="0" y="19050"/>
              <a:ext cx="113948" cy="92859"/>
            </a:xfrm>
            <a:prstGeom prst="rect">
              <a:avLst/>
            </a:prstGeom>
          </p:spPr>
          <p:txBody>
            <a:bodyPr anchor="ctr" rtlCol="false" tIns="50800" lIns="50800" bIns="50800" rIns="50800"/>
            <a:lstStyle/>
            <a:p>
              <a:pPr algn="ctr">
                <a:lnSpc>
                  <a:spcPts val="1455"/>
                </a:lnSpc>
              </a:pPr>
            </a:p>
          </p:txBody>
        </p:sp>
      </p:grpSp>
      <p:sp>
        <p:nvSpPr>
          <p:cNvPr name="AutoShape 7" id="7"/>
          <p:cNvSpPr/>
          <p:nvPr/>
        </p:nvSpPr>
        <p:spPr>
          <a:xfrm flipV="true">
            <a:off x="725728" y="1023937"/>
            <a:ext cx="16836543" cy="0"/>
          </a:xfrm>
          <a:prstGeom prst="line">
            <a:avLst/>
          </a:prstGeom>
          <a:ln cap="flat" w="9525">
            <a:solidFill>
              <a:srgbClr val="FFFFFF"/>
            </a:solidFill>
            <a:prstDash val="solid"/>
            <a:headEnd type="none" len="sm" w="sm"/>
            <a:tailEnd type="none" len="sm" w="sm"/>
          </a:ln>
        </p:spPr>
      </p:sp>
      <p:sp>
        <p:nvSpPr>
          <p:cNvPr name="TextBox 8" id="8"/>
          <p:cNvSpPr txBox="true"/>
          <p:nvPr/>
        </p:nvSpPr>
        <p:spPr>
          <a:xfrm rot="0">
            <a:off x="17376936" y="9507103"/>
            <a:ext cx="432646" cy="205740"/>
          </a:xfrm>
          <a:prstGeom prst="rect">
            <a:avLst/>
          </a:prstGeom>
        </p:spPr>
        <p:txBody>
          <a:bodyPr anchor="t" rtlCol="false" tIns="0" lIns="0" bIns="0" rIns="0">
            <a:spAutoFit/>
          </a:bodyPr>
          <a:lstStyle/>
          <a:p>
            <a:pPr algn="ctr">
              <a:lnSpc>
                <a:spcPts val="1455"/>
              </a:lnSpc>
            </a:pPr>
            <a:r>
              <a:rPr lang="en-US" b="true" sz="1500">
                <a:solidFill>
                  <a:srgbClr val="FFFDF7"/>
                </a:solidFill>
                <a:latin typeface="Coco Gothic Bold"/>
                <a:ea typeface="Coco Gothic Bold"/>
                <a:cs typeface="Coco Gothic Bold"/>
                <a:sym typeface="Coco Gothic Bold"/>
              </a:rPr>
              <a:t>4</a:t>
            </a:r>
          </a:p>
        </p:txBody>
      </p:sp>
      <p:sp>
        <p:nvSpPr>
          <p:cNvPr name="TextBox 9" id="9"/>
          <p:cNvSpPr txBox="true"/>
          <p:nvPr/>
        </p:nvSpPr>
        <p:spPr>
          <a:xfrm rot="0">
            <a:off x="642878" y="2131510"/>
            <a:ext cx="8175462" cy="1722391"/>
          </a:xfrm>
          <a:prstGeom prst="rect">
            <a:avLst/>
          </a:prstGeom>
        </p:spPr>
        <p:txBody>
          <a:bodyPr anchor="t" rtlCol="false" tIns="0" lIns="0" bIns="0" rIns="0">
            <a:spAutoFit/>
          </a:bodyPr>
          <a:lstStyle/>
          <a:p>
            <a:pPr algn="l">
              <a:lnSpc>
                <a:spcPts val="6772"/>
              </a:lnSpc>
            </a:pPr>
            <a:r>
              <a:rPr lang="en-US" b="true" sz="4837">
                <a:solidFill>
                  <a:srgbClr val="FFD21B"/>
                </a:solidFill>
                <a:latin typeface="Coco Gothic Bold"/>
                <a:ea typeface="Coco Gothic Bold"/>
                <a:cs typeface="Coco Gothic Bold"/>
                <a:sym typeface="Coco Gothic Bold"/>
              </a:rPr>
              <a:t> ANALYSE DES BESOINS</a:t>
            </a:r>
          </a:p>
          <a:p>
            <a:pPr algn="l">
              <a:lnSpc>
                <a:spcPts val="6772"/>
              </a:lnSpc>
            </a:pPr>
          </a:p>
        </p:txBody>
      </p:sp>
      <p:sp>
        <p:nvSpPr>
          <p:cNvPr name="TextBox 10" id="10"/>
          <p:cNvSpPr txBox="true"/>
          <p:nvPr/>
        </p:nvSpPr>
        <p:spPr>
          <a:xfrm rot="0">
            <a:off x="1028700" y="4486712"/>
            <a:ext cx="7260602" cy="4241443"/>
          </a:xfrm>
          <a:prstGeom prst="rect">
            <a:avLst/>
          </a:prstGeom>
        </p:spPr>
        <p:txBody>
          <a:bodyPr anchor="t" rtlCol="false" tIns="0" lIns="0" bIns="0" rIns="0">
            <a:spAutoFit/>
          </a:bodyPr>
          <a:lstStyle/>
          <a:p>
            <a:pPr algn="l">
              <a:lnSpc>
                <a:spcPts val="4184"/>
              </a:lnSpc>
            </a:pPr>
            <a:r>
              <a:rPr lang="en-US" sz="2989">
                <a:solidFill>
                  <a:srgbClr val="FFFDF7"/>
                </a:solidFill>
                <a:latin typeface="Poppins Light"/>
                <a:ea typeface="Poppins Light"/>
                <a:cs typeface="Poppins Light"/>
                <a:sym typeface="Poppins Light"/>
              </a:rPr>
              <a:t>Pour concevoir un système efficace, nous avons commencé par analyser les besoins réels d'une institution scolaire. Cette étape est essentielle pour comprendre les fonctionnalités clés attendues et les contraintes à respecter.</a:t>
            </a:r>
          </a:p>
          <a:p>
            <a:pPr algn="l">
              <a:lnSpc>
                <a:spcPts val="4184"/>
              </a:lnSpc>
            </a:pPr>
          </a:p>
        </p:txBody>
      </p:sp>
      <p:grpSp>
        <p:nvGrpSpPr>
          <p:cNvPr name="Group 11" id="11"/>
          <p:cNvGrpSpPr/>
          <p:nvPr/>
        </p:nvGrpSpPr>
        <p:grpSpPr>
          <a:xfrm rot="0">
            <a:off x="725728" y="722948"/>
            <a:ext cx="16836543" cy="305753"/>
            <a:chOff x="0" y="0"/>
            <a:chExt cx="22448725" cy="407670"/>
          </a:xfrm>
        </p:grpSpPr>
        <p:sp>
          <p:nvSpPr>
            <p:cNvPr name="AutoShape 12" id="12"/>
            <p:cNvSpPr/>
            <p:nvPr/>
          </p:nvSpPr>
          <p:spPr>
            <a:xfrm flipV="true">
              <a:off x="0" y="401320"/>
              <a:ext cx="22448725" cy="0"/>
            </a:xfrm>
            <a:prstGeom prst="line">
              <a:avLst/>
            </a:prstGeom>
            <a:ln cap="flat" w="12700">
              <a:solidFill>
                <a:srgbClr val="FFFFFF"/>
              </a:solidFill>
              <a:prstDash val="solid"/>
              <a:headEnd type="none" len="sm" w="sm"/>
              <a:tailEnd type="none" len="sm" w="sm"/>
            </a:ln>
          </p:spPr>
        </p:sp>
        <p:sp>
          <p:nvSpPr>
            <p:cNvPr name="TextBox 13" id="13"/>
            <p:cNvSpPr txBox="true"/>
            <p:nvPr/>
          </p:nvSpPr>
          <p:spPr>
            <a:xfrm rot="0">
              <a:off x="0" y="19050"/>
              <a:ext cx="10337735" cy="280670"/>
            </a:xfrm>
            <a:prstGeom prst="rect">
              <a:avLst/>
            </a:prstGeom>
          </p:spPr>
          <p:txBody>
            <a:bodyPr anchor="t" rtlCol="false" tIns="0" lIns="0" bIns="0" rIns="0">
              <a:spAutoFit/>
            </a:bodyPr>
            <a:lstStyle/>
            <a:p>
              <a:pPr algn="l">
                <a:lnSpc>
                  <a:spcPts val="1455"/>
                </a:lnSpc>
              </a:pPr>
              <a:r>
                <a:rPr lang="en-US" sz="1500" b="true">
                  <a:solidFill>
                    <a:srgbClr val="FFFFFF"/>
                  </a:solidFill>
                  <a:latin typeface="Coco Gothic Bold"/>
                  <a:ea typeface="Coco Gothic Bold"/>
                  <a:cs typeface="Coco Gothic Bold"/>
                  <a:sym typeface="Coco Gothic Bold"/>
                </a:rPr>
                <a:t>PROJET DE BASES DE DONNÉES</a:t>
              </a:r>
            </a:p>
          </p:txBody>
        </p:sp>
      </p:grpSp>
      <p:sp>
        <p:nvSpPr>
          <p:cNvPr name="TextBox 14" id="14"/>
          <p:cNvSpPr txBox="true"/>
          <p:nvPr/>
        </p:nvSpPr>
        <p:spPr>
          <a:xfrm rot="0">
            <a:off x="0" y="3335966"/>
            <a:ext cx="8351773" cy="995230"/>
          </a:xfrm>
          <a:prstGeom prst="rect">
            <a:avLst/>
          </a:prstGeom>
        </p:spPr>
        <p:txBody>
          <a:bodyPr anchor="t" rtlCol="false" tIns="0" lIns="0" bIns="0" rIns="0">
            <a:spAutoFit/>
          </a:bodyPr>
          <a:lstStyle/>
          <a:p>
            <a:pPr algn="ctr" marL="608346" indent="-304173" lvl="1">
              <a:lnSpc>
                <a:spcPts val="3944"/>
              </a:lnSpc>
              <a:buFont typeface="Arial"/>
              <a:buChar char="•"/>
            </a:pPr>
            <a:r>
              <a:rPr lang="en-US" b="true" sz="2817">
                <a:solidFill>
                  <a:srgbClr val="FEFEFE"/>
                </a:solidFill>
                <a:latin typeface="Coco Gothic Bold"/>
                <a:ea typeface="Coco Gothic Bold"/>
                <a:cs typeface="Coco Gothic Bold"/>
                <a:sym typeface="Coco Gothic Bold"/>
              </a:rPr>
              <a:t>POURQUOI UNE ANALYSE DES BESOINS ?</a:t>
            </a:r>
          </a:p>
          <a:p>
            <a:pPr algn="ctr">
              <a:lnSpc>
                <a:spcPts val="3944"/>
              </a:lnSpc>
            </a:pPr>
          </a:p>
        </p:txBody>
      </p:sp>
    </p:spTree>
  </p:cSld>
  <p:clrMapOvr>
    <a:masterClrMapping/>
  </p:clrMapOvr>
  <p:transition spd="fast">
    <p:push dir="l"/>
  </p:transition>
</p:sld>
</file>

<file path=ppt/slides/slide5.xml><?xml version="1.0" encoding="utf-8"?>
<p:sld xmlns:p="http://schemas.openxmlformats.org/presentationml/2006/main" xmlns:a="http://schemas.openxmlformats.org/drawingml/2006/main">
  <p:cSld>
    <p:bg>
      <p:bgPr>
        <a:solidFill>
          <a:srgbClr val="1A1B1D"/>
        </a:solidFill>
      </p:bgPr>
    </p:bg>
    <p:spTree>
      <p:nvGrpSpPr>
        <p:cNvPr id="1" name=""/>
        <p:cNvGrpSpPr/>
        <p:nvPr/>
      </p:nvGrpSpPr>
      <p:grpSpPr>
        <a:xfrm>
          <a:off x="0" y="0"/>
          <a:ext cx="0" cy="0"/>
          <a:chOff x="0" y="0"/>
          <a:chExt cx="0" cy="0"/>
        </a:xfrm>
      </p:grpSpPr>
      <p:sp>
        <p:nvSpPr>
          <p:cNvPr name="TextBox 2" id="2"/>
          <p:cNvSpPr txBox="true"/>
          <p:nvPr/>
        </p:nvSpPr>
        <p:spPr>
          <a:xfrm rot="0">
            <a:off x="2296205" y="956627"/>
            <a:ext cx="13695589" cy="7535545"/>
          </a:xfrm>
          <a:prstGeom prst="rect">
            <a:avLst/>
          </a:prstGeom>
        </p:spPr>
        <p:txBody>
          <a:bodyPr anchor="t" rtlCol="false" tIns="0" lIns="0" bIns="0" rIns="0">
            <a:spAutoFit/>
          </a:bodyPr>
          <a:lstStyle/>
          <a:p>
            <a:pPr algn="l" marL="1122679" indent="-561340" lvl="1">
              <a:lnSpc>
                <a:spcPts val="7279"/>
              </a:lnSpc>
              <a:buFont typeface="Arial"/>
              <a:buChar char="•"/>
            </a:pPr>
            <a:r>
              <a:rPr lang="en-US" b="true" sz="5199">
                <a:solidFill>
                  <a:srgbClr val="FFFFFF"/>
                </a:solidFill>
                <a:latin typeface="Canva Sans Bold"/>
                <a:ea typeface="Canva Sans Bold"/>
                <a:cs typeface="Canva Sans Bold"/>
                <a:sym typeface="Canva Sans Bold"/>
              </a:rPr>
              <a:t>Besoins Fonctionnels :</a:t>
            </a:r>
          </a:p>
          <a:p>
            <a:pPr algn="l" marL="1943106" indent="-647702" lvl="2">
              <a:lnSpc>
                <a:spcPts val="6300"/>
              </a:lnSpc>
              <a:buFont typeface="Arial"/>
              <a:buChar char="⚬"/>
            </a:pPr>
            <a:r>
              <a:rPr lang="en-US" sz="4500">
                <a:solidFill>
                  <a:srgbClr val="FFFFFF"/>
                </a:solidFill>
                <a:latin typeface="Canva Sans"/>
                <a:ea typeface="Canva Sans"/>
                <a:cs typeface="Canva Sans"/>
                <a:sym typeface="Canva Sans"/>
              </a:rPr>
              <a:t>Gestion </a:t>
            </a:r>
            <a:r>
              <a:rPr lang="en-US" sz="4500">
                <a:solidFill>
                  <a:srgbClr val="FFFFFF"/>
                </a:solidFill>
                <a:latin typeface="Canva Sans"/>
                <a:ea typeface="Canva Sans"/>
                <a:cs typeface="Canva Sans"/>
                <a:sym typeface="Canva Sans"/>
              </a:rPr>
              <a:t>des étudiants, enseignants, cours, et inscriptions</a:t>
            </a:r>
          </a:p>
          <a:p>
            <a:pPr algn="l" marL="1943106" indent="-647702" lvl="2">
              <a:lnSpc>
                <a:spcPts val="6300"/>
              </a:lnSpc>
              <a:buFont typeface="Arial"/>
              <a:buChar char="⚬"/>
            </a:pPr>
            <a:r>
              <a:rPr lang="en-US" sz="4500">
                <a:solidFill>
                  <a:srgbClr val="FFFFFF"/>
                </a:solidFill>
                <a:latin typeface="Canva Sans"/>
                <a:ea typeface="Canva Sans"/>
                <a:cs typeface="Canva Sans"/>
                <a:sym typeface="Canva Sans"/>
              </a:rPr>
              <a:t>Suivi des notes et des présences</a:t>
            </a:r>
          </a:p>
          <a:p>
            <a:pPr algn="l" marL="1122679" indent="-561340" lvl="1">
              <a:lnSpc>
                <a:spcPts val="7279"/>
              </a:lnSpc>
              <a:buFont typeface="Arial"/>
              <a:buChar char="•"/>
            </a:pPr>
            <a:r>
              <a:rPr lang="en-US" b="true" sz="5199">
                <a:solidFill>
                  <a:srgbClr val="FFFFFF"/>
                </a:solidFill>
                <a:latin typeface="Canva Sans Bold"/>
                <a:ea typeface="Canva Sans Bold"/>
                <a:cs typeface="Canva Sans Bold"/>
                <a:sym typeface="Canva Sans Bold"/>
              </a:rPr>
              <a:t>Besoins Non Fonctionnels :</a:t>
            </a:r>
          </a:p>
          <a:p>
            <a:pPr algn="l" marL="1943106" indent="-647702" lvl="2">
              <a:lnSpc>
                <a:spcPts val="6300"/>
              </a:lnSpc>
              <a:buFont typeface="Arial"/>
              <a:buChar char="⚬"/>
            </a:pPr>
            <a:r>
              <a:rPr lang="en-US" sz="4500">
                <a:solidFill>
                  <a:srgbClr val="FFFFFF"/>
                </a:solidFill>
                <a:latin typeface="Canva Sans"/>
                <a:ea typeface="Canva Sans"/>
                <a:cs typeface="Canva Sans"/>
                <a:sym typeface="Canva Sans"/>
              </a:rPr>
              <a:t>Sécurité des données</a:t>
            </a:r>
          </a:p>
          <a:p>
            <a:pPr algn="l" marL="1943106" indent="-647702" lvl="2">
              <a:lnSpc>
                <a:spcPts val="6300"/>
              </a:lnSpc>
              <a:buFont typeface="Arial"/>
              <a:buChar char="⚬"/>
            </a:pPr>
            <a:r>
              <a:rPr lang="en-US" sz="4500">
                <a:solidFill>
                  <a:srgbClr val="FFFFFF"/>
                </a:solidFill>
                <a:latin typeface="Canva Sans"/>
                <a:ea typeface="Canva Sans"/>
                <a:cs typeface="Canva Sans"/>
                <a:sym typeface="Canva Sans"/>
              </a:rPr>
              <a:t>Performance et scalabilité</a:t>
            </a:r>
          </a:p>
          <a:p>
            <a:pPr algn="l" marL="1943106" indent="-647702" lvl="2">
              <a:lnSpc>
                <a:spcPts val="6300"/>
              </a:lnSpc>
              <a:buFont typeface="Arial"/>
              <a:buChar char="⚬"/>
            </a:pPr>
            <a:r>
              <a:rPr lang="en-US" sz="4500">
                <a:solidFill>
                  <a:srgbClr val="FFFFFF"/>
                </a:solidFill>
                <a:latin typeface="Canva Sans"/>
                <a:ea typeface="Canva Sans"/>
                <a:cs typeface="Canva Sans"/>
                <a:sym typeface="Canva Sans"/>
              </a:rPr>
              <a:t>Facilité d'utilisation</a:t>
            </a:r>
          </a:p>
          <a:p>
            <a:pPr algn="ctr">
              <a:lnSpc>
                <a:spcPts val="7279"/>
              </a:lnSpc>
            </a:pPr>
          </a:p>
        </p:txBody>
      </p:sp>
    </p:spTree>
  </p:cSld>
  <p:clrMapOvr>
    <a:masterClrMapping/>
  </p:clrMapOvr>
  <p:transition spd="fast">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478418" y="474099"/>
            <a:ext cx="17331164" cy="9338801"/>
            <a:chOff x="0" y="0"/>
            <a:chExt cx="4564586" cy="2459602"/>
          </a:xfrm>
        </p:grpSpPr>
        <p:sp>
          <p:nvSpPr>
            <p:cNvPr name="Freeform 3" id="3"/>
            <p:cNvSpPr/>
            <p:nvPr/>
          </p:nvSpPr>
          <p:spPr>
            <a:xfrm flipH="false" flipV="false" rot="0">
              <a:off x="0" y="0"/>
              <a:ext cx="4564586" cy="2459602"/>
            </a:xfrm>
            <a:custGeom>
              <a:avLst/>
              <a:gdLst/>
              <a:ahLst/>
              <a:cxnLst/>
              <a:rect r="r" b="b" t="t" l="l"/>
              <a:pathLst>
                <a:path h="2459602" w="4564586">
                  <a:moveTo>
                    <a:pt x="0" y="0"/>
                  </a:moveTo>
                  <a:lnTo>
                    <a:pt x="4564586" y="0"/>
                  </a:lnTo>
                  <a:lnTo>
                    <a:pt x="4564586" y="2459602"/>
                  </a:lnTo>
                  <a:lnTo>
                    <a:pt x="0" y="2459602"/>
                  </a:lnTo>
                  <a:close/>
                </a:path>
              </a:pathLst>
            </a:custGeom>
            <a:solidFill>
              <a:srgbClr val="000000"/>
            </a:solidFill>
          </p:spPr>
        </p:sp>
        <p:sp>
          <p:nvSpPr>
            <p:cNvPr name="TextBox 4" id="4"/>
            <p:cNvSpPr txBox="true"/>
            <p:nvPr/>
          </p:nvSpPr>
          <p:spPr>
            <a:xfrm>
              <a:off x="0" y="19050"/>
              <a:ext cx="4564586" cy="2440552"/>
            </a:xfrm>
            <a:prstGeom prst="rect">
              <a:avLst/>
            </a:prstGeom>
          </p:spPr>
          <p:txBody>
            <a:bodyPr anchor="ctr" rtlCol="false" tIns="50800" lIns="50800" bIns="50800" rIns="50800"/>
            <a:lstStyle/>
            <a:p>
              <a:pPr algn="ctr">
                <a:lnSpc>
                  <a:spcPts val="1455"/>
                </a:lnSpc>
              </a:pPr>
            </a:p>
          </p:txBody>
        </p:sp>
      </p:grpSp>
      <p:grpSp>
        <p:nvGrpSpPr>
          <p:cNvPr name="Group 5" id="5"/>
          <p:cNvGrpSpPr/>
          <p:nvPr/>
        </p:nvGrpSpPr>
        <p:grpSpPr>
          <a:xfrm rot="0">
            <a:off x="478418" y="474099"/>
            <a:ext cx="10664274" cy="9338801"/>
            <a:chOff x="0" y="0"/>
            <a:chExt cx="1652175" cy="1446825"/>
          </a:xfrm>
        </p:grpSpPr>
        <p:sp>
          <p:nvSpPr>
            <p:cNvPr name="Freeform 6" id="6"/>
            <p:cNvSpPr/>
            <p:nvPr/>
          </p:nvSpPr>
          <p:spPr>
            <a:xfrm flipH="false" flipV="false" rot="0">
              <a:off x="0" y="0"/>
              <a:ext cx="1652175" cy="1446825"/>
            </a:xfrm>
            <a:custGeom>
              <a:avLst/>
              <a:gdLst/>
              <a:ahLst/>
              <a:cxnLst/>
              <a:rect r="r" b="b" t="t" l="l"/>
              <a:pathLst>
                <a:path h="1446825" w="1652175">
                  <a:moveTo>
                    <a:pt x="0" y="0"/>
                  </a:moveTo>
                  <a:lnTo>
                    <a:pt x="1652175" y="0"/>
                  </a:lnTo>
                  <a:lnTo>
                    <a:pt x="1652175" y="1446825"/>
                  </a:lnTo>
                  <a:lnTo>
                    <a:pt x="0" y="1446825"/>
                  </a:lnTo>
                  <a:close/>
                </a:path>
              </a:pathLst>
            </a:custGeom>
            <a:blipFill>
              <a:blip r:embed="rId2"/>
              <a:stretch>
                <a:fillRect l="-11960" t="0" r="-11960" b="0"/>
              </a:stretch>
            </a:blipFill>
          </p:spPr>
        </p:sp>
      </p:grpSp>
      <p:grpSp>
        <p:nvGrpSpPr>
          <p:cNvPr name="Group 7" id="7"/>
          <p:cNvGrpSpPr/>
          <p:nvPr/>
        </p:nvGrpSpPr>
        <p:grpSpPr>
          <a:xfrm rot="0">
            <a:off x="17376936" y="9387996"/>
            <a:ext cx="432646" cy="424904"/>
            <a:chOff x="0" y="0"/>
            <a:chExt cx="113948" cy="111909"/>
          </a:xfrm>
        </p:grpSpPr>
        <p:sp>
          <p:nvSpPr>
            <p:cNvPr name="Freeform 8" id="8"/>
            <p:cNvSpPr/>
            <p:nvPr/>
          </p:nvSpPr>
          <p:spPr>
            <a:xfrm flipH="false" flipV="false" rot="0">
              <a:off x="0" y="0"/>
              <a:ext cx="113948" cy="111909"/>
            </a:xfrm>
            <a:custGeom>
              <a:avLst/>
              <a:gdLst/>
              <a:ahLst/>
              <a:cxnLst/>
              <a:rect r="r" b="b" t="t" l="l"/>
              <a:pathLst>
                <a:path h="111909" w="113948">
                  <a:moveTo>
                    <a:pt x="0" y="0"/>
                  </a:moveTo>
                  <a:lnTo>
                    <a:pt x="113948" y="0"/>
                  </a:lnTo>
                  <a:lnTo>
                    <a:pt x="113948" y="111909"/>
                  </a:lnTo>
                  <a:lnTo>
                    <a:pt x="0" y="111909"/>
                  </a:lnTo>
                  <a:close/>
                </a:path>
              </a:pathLst>
            </a:custGeom>
            <a:solidFill>
              <a:srgbClr val="FFFDF7"/>
            </a:solidFill>
          </p:spPr>
        </p:sp>
        <p:sp>
          <p:nvSpPr>
            <p:cNvPr name="TextBox 9" id="9"/>
            <p:cNvSpPr txBox="true"/>
            <p:nvPr/>
          </p:nvSpPr>
          <p:spPr>
            <a:xfrm>
              <a:off x="0" y="19050"/>
              <a:ext cx="113948" cy="92859"/>
            </a:xfrm>
            <a:prstGeom prst="rect">
              <a:avLst/>
            </a:prstGeom>
          </p:spPr>
          <p:txBody>
            <a:bodyPr anchor="ctr" rtlCol="false" tIns="50800" lIns="50800" bIns="50800" rIns="50800"/>
            <a:lstStyle/>
            <a:p>
              <a:pPr algn="ctr">
                <a:lnSpc>
                  <a:spcPts val="1455"/>
                </a:lnSpc>
              </a:pPr>
            </a:p>
          </p:txBody>
        </p:sp>
      </p:grpSp>
      <p:grpSp>
        <p:nvGrpSpPr>
          <p:cNvPr name="Group 10" id="10"/>
          <p:cNvGrpSpPr/>
          <p:nvPr/>
        </p:nvGrpSpPr>
        <p:grpSpPr>
          <a:xfrm rot="0">
            <a:off x="725728" y="722948"/>
            <a:ext cx="16836543" cy="305753"/>
            <a:chOff x="0" y="0"/>
            <a:chExt cx="22448725" cy="407670"/>
          </a:xfrm>
        </p:grpSpPr>
        <p:sp>
          <p:nvSpPr>
            <p:cNvPr name="AutoShape 11" id="11"/>
            <p:cNvSpPr/>
            <p:nvPr/>
          </p:nvSpPr>
          <p:spPr>
            <a:xfrm flipV="true">
              <a:off x="0" y="401320"/>
              <a:ext cx="22448725" cy="0"/>
            </a:xfrm>
            <a:prstGeom prst="line">
              <a:avLst/>
            </a:prstGeom>
            <a:ln cap="flat" w="12700">
              <a:solidFill>
                <a:srgbClr val="FFFFFF"/>
              </a:solidFill>
              <a:prstDash val="solid"/>
              <a:headEnd type="none" len="sm" w="sm"/>
              <a:tailEnd type="none" len="sm" w="sm"/>
            </a:ln>
          </p:spPr>
        </p:sp>
        <p:sp>
          <p:nvSpPr>
            <p:cNvPr name="TextBox 12" id="12"/>
            <p:cNvSpPr txBox="true"/>
            <p:nvPr/>
          </p:nvSpPr>
          <p:spPr>
            <a:xfrm rot="0">
              <a:off x="0" y="19050"/>
              <a:ext cx="10337735" cy="280670"/>
            </a:xfrm>
            <a:prstGeom prst="rect">
              <a:avLst/>
            </a:prstGeom>
          </p:spPr>
          <p:txBody>
            <a:bodyPr anchor="t" rtlCol="false" tIns="0" lIns="0" bIns="0" rIns="0">
              <a:spAutoFit/>
            </a:bodyPr>
            <a:lstStyle/>
            <a:p>
              <a:pPr algn="l">
                <a:lnSpc>
                  <a:spcPts val="1455"/>
                </a:lnSpc>
              </a:pPr>
              <a:r>
                <a:rPr lang="en-US" sz="1500" b="true">
                  <a:solidFill>
                    <a:srgbClr val="FFFFFF"/>
                  </a:solidFill>
                  <a:latin typeface="Coco Gothic Bold"/>
                  <a:ea typeface="Coco Gothic Bold"/>
                  <a:cs typeface="Coco Gothic Bold"/>
                  <a:sym typeface="Coco Gothic Bold"/>
                </a:rPr>
                <a:t>REALLY GREAT COMPANY</a:t>
              </a:r>
            </a:p>
          </p:txBody>
        </p:sp>
      </p:grpSp>
      <p:sp>
        <p:nvSpPr>
          <p:cNvPr name="TextBox 13" id="13"/>
          <p:cNvSpPr txBox="true"/>
          <p:nvPr/>
        </p:nvSpPr>
        <p:spPr>
          <a:xfrm rot="0">
            <a:off x="17376936" y="9507103"/>
            <a:ext cx="432646" cy="205740"/>
          </a:xfrm>
          <a:prstGeom prst="rect">
            <a:avLst/>
          </a:prstGeom>
        </p:spPr>
        <p:txBody>
          <a:bodyPr anchor="t" rtlCol="false" tIns="0" lIns="0" bIns="0" rIns="0">
            <a:spAutoFit/>
          </a:bodyPr>
          <a:lstStyle/>
          <a:p>
            <a:pPr algn="ctr">
              <a:lnSpc>
                <a:spcPts val="1455"/>
              </a:lnSpc>
            </a:pPr>
            <a:r>
              <a:rPr lang="en-US" b="true" sz="1500">
                <a:solidFill>
                  <a:srgbClr val="1A1B1D"/>
                </a:solidFill>
                <a:latin typeface="Coco Gothic Bold"/>
                <a:ea typeface="Coco Gothic Bold"/>
                <a:cs typeface="Coco Gothic Bold"/>
                <a:sym typeface="Coco Gothic Bold"/>
              </a:rPr>
              <a:t>5</a:t>
            </a:r>
          </a:p>
        </p:txBody>
      </p:sp>
      <p:sp>
        <p:nvSpPr>
          <p:cNvPr name="TextBox 14" id="14"/>
          <p:cNvSpPr txBox="true"/>
          <p:nvPr/>
        </p:nvSpPr>
        <p:spPr>
          <a:xfrm rot="0">
            <a:off x="11701119" y="4179281"/>
            <a:ext cx="5558181" cy="1985587"/>
          </a:xfrm>
          <a:prstGeom prst="rect">
            <a:avLst/>
          </a:prstGeom>
        </p:spPr>
        <p:txBody>
          <a:bodyPr anchor="t" rtlCol="false" tIns="0" lIns="0" bIns="0" rIns="0">
            <a:spAutoFit/>
          </a:bodyPr>
          <a:lstStyle/>
          <a:p>
            <a:pPr algn="l">
              <a:lnSpc>
                <a:spcPts val="5047"/>
              </a:lnSpc>
            </a:pPr>
            <a:r>
              <a:rPr lang="en-US" sz="5047" b="true">
                <a:solidFill>
                  <a:srgbClr val="FFFDF7"/>
                </a:solidFill>
                <a:latin typeface="Coco Gothic Bold"/>
                <a:ea typeface="Coco Gothic Bold"/>
                <a:cs typeface="Coco Gothic Bold"/>
                <a:sym typeface="Coco Gothic Bold"/>
              </a:rPr>
              <a:t>CONCEPTION DE LA BASE DE DONNÉES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478418" y="474099"/>
            <a:ext cx="17331164" cy="9338801"/>
            <a:chOff x="0" y="0"/>
            <a:chExt cx="2685051" cy="1446825"/>
          </a:xfrm>
        </p:grpSpPr>
        <p:sp>
          <p:nvSpPr>
            <p:cNvPr name="Freeform 3" id="3"/>
            <p:cNvSpPr/>
            <p:nvPr/>
          </p:nvSpPr>
          <p:spPr>
            <a:xfrm flipH="false" flipV="false" rot="0">
              <a:off x="0" y="0"/>
              <a:ext cx="2685051" cy="1446825"/>
            </a:xfrm>
            <a:custGeom>
              <a:avLst/>
              <a:gdLst/>
              <a:ahLst/>
              <a:cxnLst/>
              <a:rect r="r" b="b" t="t" l="l"/>
              <a:pathLst>
                <a:path h="1446825" w="2685051">
                  <a:moveTo>
                    <a:pt x="0" y="0"/>
                  </a:moveTo>
                  <a:lnTo>
                    <a:pt x="2685051" y="0"/>
                  </a:lnTo>
                  <a:lnTo>
                    <a:pt x="2685051" y="1446825"/>
                  </a:lnTo>
                  <a:lnTo>
                    <a:pt x="0" y="1446825"/>
                  </a:lnTo>
                  <a:close/>
                </a:path>
              </a:pathLst>
            </a:custGeom>
            <a:blipFill>
              <a:blip r:embed="rId2"/>
              <a:stretch>
                <a:fillRect l="0" t="-11822" r="0" b="-11822"/>
              </a:stretch>
            </a:blipFill>
          </p:spPr>
        </p:sp>
      </p:grpSp>
      <p:grpSp>
        <p:nvGrpSpPr>
          <p:cNvPr name="Group 4" id="4"/>
          <p:cNvGrpSpPr/>
          <p:nvPr/>
        </p:nvGrpSpPr>
        <p:grpSpPr>
          <a:xfrm rot="0">
            <a:off x="17376936" y="9387996"/>
            <a:ext cx="432646" cy="424904"/>
            <a:chOff x="0" y="0"/>
            <a:chExt cx="113948" cy="111909"/>
          </a:xfrm>
        </p:grpSpPr>
        <p:sp>
          <p:nvSpPr>
            <p:cNvPr name="Freeform 5" id="5"/>
            <p:cNvSpPr/>
            <p:nvPr/>
          </p:nvSpPr>
          <p:spPr>
            <a:xfrm flipH="false" flipV="false" rot="0">
              <a:off x="0" y="0"/>
              <a:ext cx="113948" cy="111909"/>
            </a:xfrm>
            <a:custGeom>
              <a:avLst/>
              <a:gdLst/>
              <a:ahLst/>
              <a:cxnLst/>
              <a:rect r="r" b="b" t="t" l="l"/>
              <a:pathLst>
                <a:path h="111909" w="113948">
                  <a:moveTo>
                    <a:pt x="0" y="0"/>
                  </a:moveTo>
                  <a:lnTo>
                    <a:pt x="113948" y="0"/>
                  </a:lnTo>
                  <a:lnTo>
                    <a:pt x="113948" y="111909"/>
                  </a:lnTo>
                  <a:lnTo>
                    <a:pt x="0" y="111909"/>
                  </a:lnTo>
                  <a:close/>
                </a:path>
              </a:pathLst>
            </a:custGeom>
            <a:solidFill>
              <a:srgbClr val="FFD21B"/>
            </a:solidFill>
          </p:spPr>
        </p:sp>
        <p:sp>
          <p:nvSpPr>
            <p:cNvPr name="TextBox 6" id="6"/>
            <p:cNvSpPr txBox="true"/>
            <p:nvPr/>
          </p:nvSpPr>
          <p:spPr>
            <a:xfrm>
              <a:off x="0" y="19050"/>
              <a:ext cx="113948" cy="92859"/>
            </a:xfrm>
            <a:prstGeom prst="rect">
              <a:avLst/>
            </a:prstGeom>
          </p:spPr>
          <p:txBody>
            <a:bodyPr anchor="ctr" rtlCol="false" tIns="50800" lIns="50800" bIns="50800" rIns="50800"/>
            <a:lstStyle/>
            <a:p>
              <a:pPr algn="ctr">
                <a:lnSpc>
                  <a:spcPts val="1455"/>
                </a:lnSpc>
              </a:pPr>
            </a:p>
          </p:txBody>
        </p:sp>
      </p:grpSp>
      <p:sp>
        <p:nvSpPr>
          <p:cNvPr name="TextBox 7" id="7"/>
          <p:cNvSpPr txBox="true"/>
          <p:nvPr/>
        </p:nvSpPr>
        <p:spPr>
          <a:xfrm rot="0">
            <a:off x="17376936" y="9507103"/>
            <a:ext cx="432646" cy="205740"/>
          </a:xfrm>
          <a:prstGeom prst="rect">
            <a:avLst/>
          </a:prstGeom>
        </p:spPr>
        <p:txBody>
          <a:bodyPr anchor="t" rtlCol="false" tIns="0" lIns="0" bIns="0" rIns="0">
            <a:spAutoFit/>
          </a:bodyPr>
          <a:lstStyle/>
          <a:p>
            <a:pPr algn="ctr">
              <a:lnSpc>
                <a:spcPts val="1455"/>
              </a:lnSpc>
            </a:pPr>
            <a:r>
              <a:rPr lang="en-US" b="true" sz="1500">
                <a:solidFill>
                  <a:srgbClr val="FFFFFF"/>
                </a:solidFill>
                <a:latin typeface="Coco Gothic Bold"/>
                <a:ea typeface="Coco Gothic Bold"/>
                <a:cs typeface="Coco Gothic Bold"/>
                <a:sym typeface="Coco Gothic Bold"/>
              </a:rPr>
              <a:t>6</a:t>
            </a:r>
          </a:p>
        </p:txBody>
      </p:sp>
      <p:grpSp>
        <p:nvGrpSpPr>
          <p:cNvPr name="Group 8" id="8"/>
          <p:cNvGrpSpPr/>
          <p:nvPr/>
        </p:nvGrpSpPr>
        <p:grpSpPr>
          <a:xfrm rot="0">
            <a:off x="725728" y="722948"/>
            <a:ext cx="16836543" cy="305753"/>
            <a:chOff x="0" y="0"/>
            <a:chExt cx="22448725" cy="407670"/>
          </a:xfrm>
        </p:grpSpPr>
        <p:sp>
          <p:nvSpPr>
            <p:cNvPr name="AutoShape 9" id="9"/>
            <p:cNvSpPr/>
            <p:nvPr/>
          </p:nvSpPr>
          <p:spPr>
            <a:xfrm flipV="true">
              <a:off x="0" y="401320"/>
              <a:ext cx="22448725" cy="0"/>
            </a:xfrm>
            <a:prstGeom prst="line">
              <a:avLst/>
            </a:prstGeom>
            <a:ln cap="flat" w="12700">
              <a:solidFill>
                <a:srgbClr val="FEFEFE"/>
              </a:solidFill>
              <a:prstDash val="solid"/>
              <a:headEnd type="none" len="sm" w="sm"/>
              <a:tailEnd type="none" len="sm" w="sm"/>
            </a:ln>
          </p:spPr>
        </p:sp>
        <p:sp>
          <p:nvSpPr>
            <p:cNvPr name="TextBox 10" id="10"/>
            <p:cNvSpPr txBox="true"/>
            <p:nvPr/>
          </p:nvSpPr>
          <p:spPr>
            <a:xfrm rot="0">
              <a:off x="0" y="19050"/>
              <a:ext cx="10337735" cy="280670"/>
            </a:xfrm>
            <a:prstGeom prst="rect">
              <a:avLst/>
            </a:prstGeom>
          </p:spPr>
          <p:txBody>
            <a:bodyPr anchor="t" rtlCol="false" tIns="0" lIns="0" bIns="0" rIns="0">
              <a:spAutoFit/>
            </a:bodyPr>
            <a:lstStyle/>
            <a:p>
              <a:pPr algn="l">
                <a:lnSpc>
                  <a:spcPts val="1455"/>
                </a:lnSpc>
              </a:pPr>
              <a:r>
                <a:rPr lang="en-US" sz="1500" b="true">
                  <a:solidFill>
                    <a:srgbClr val="FEFEFE"/>
                  </a:solidFill>
                  <a:latin typeface="Coco Gothic Bold"/>
                  <a:ea typeface="Coco Gothic Bold"/>
                  <a:cs typeface="Coco Gothic Bold"/>
                  <a:sym typeface="Coco Gothic Bold"/>
                </a:rPr>
                <a:t>PROJET DE BASES DE DONNÉES</a:t>
              </a:r>
            </a:p>
          </p:txBody>
        </p:sp>
      </p:grpSp>
      <p:sp>
        <p:nvSpPr>
          <p:cNvPr name="TextBox 11" id="11"/>
          <p:cNvSpPr txBox="true"/>
          <p:nvPr/>
        </p:nvSpPr>
        <p:spPr>
          <a:xfrm rot="0">
            <a:off x="3095704" y="3503155"/>
            <a:ext cx="12096591" cy="3717925"/>
          </a:xfrm>
          <a:prstGeom prst="rect">
            <a:avLst/>
          </a:prstGeom>
        </p:spPr>
        <p:txBody>
          <a:bodyPr anchor="t" rtlCol="false" tIns="0" lIns="0" bIns="0" rIns="0">
            <a:spAutoFit/>
          </a:bodyPr>
          <a:lstStyle/>
          <a:p>
            <a:pPr algn="ctr">
              <a:lnSpc>
                <a:spcPts val="9800"/>
              </a:lnSpc>
            </a:pPr>
            <a:r>
              <a:rPr lang="en-US" b="true" sz="7000">
                <a:solidFill>
                  <a:srgbClr val="FFD21B"/>
                </a:solidFill>
                <a:latin typeface="Coco Gothic Bold"/>
                <a:ea typeface="Coco Gothic Bold"/>
                <a:cs typeface="Coco Gothic Bold"/>
                <a:sym typeface="Coco Gothic Bold"/>
              </a:rPr>
              <a:t> DIAGRAMME ENTITÉ-ASSOCIATION (MEA)</a:t>
            </a:r>
          </a:p>
          <a:p>
            <a:pPr algn="ctr">
              <a:lnSpc>
                <a:spcPts val="9800"/>
              </a:lnSpc>
            </a:pPr>
          </a:p>
        </p:txBody>
      </p:sp>
    </p:spTree>
  </p:cSld>
  <p:clrMapOvr>
    <a:masterClrMapping/>
  </p:clrMapOvr>
  <p:transition spd="fast">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4282B"/>
        </a:solidFill>
      </p:bgPr>
    </p:bg>
    <p:spTree>
      <p:nvGrpSpPr>
        <p:cNvPr id="1" name=""/>
        <p:cNvGrpSpPr/>
        <p:nvPr/>
      </p:nvGrpSpPr>
      <p:grpSpPr>
        <a:xfrm>
          <a:off x="0" y="0"/>
          <a:ext cx="0" cy="0"/>
          <a:chOff x="0" y="0"/>
          <a:chExt cx="0" cy="0"/>
        </a:xfrm>
      </p:grpSpPr>
      <p:sp>
        <p:nvSpPr>
          <p:cNvPr name="Freeform 2" id="2"/>
          <p:cNvSpPr/>
          <p:nvPr/>
        </p:nvSpPr>
        <p:spPr>
          <a:xfrm flipH="false" flipV="false" rot="0">
            <a:off x="517810" y="395814"/>
            <a:ext cx="16981619" cy="9474328"/>
          </a:xfrm>
          <a:custGeom>
            <a:avLst/>
            <a:gdLst/>
            <a:ahLst/>
            <a:cxnLst/>
            <a:rect r="r" b="b" t="t" l="l"/>
            <a:pathLst>
              <a:path h="9474328" w="16981619">
                <a:moveTo>
                  <a:pt x="0" y="0"/>
                </a:moveTo>
                <a:lnTo>
                  <a:pt x="16981619" y="0"/>
                </a:lnTo>
                <a:lnTo>
                  <a:pt x="16981619" y="9474328"/>
                </a:lnTo>
                <a:lnTo>
                  <a:pt x="0" y="9474328"/>
                </a:lnTo>
                <a:lnTo>
                  <a:pt x="0" y="0"/>
                </a:lnTo>
                <a:close/>
              </a:path>
            </a:pathLst>
          </a:custGeom>
          <a:blipFill>
            <a:blip r:embed="rId2"/>
            <a:stretch>
              <a:fillRect l="-139" t="0" r="-139"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A1B1D"/>
        </a:solidFill>
      </p:bgPr>
    </p:bg>
    <p:spTree>
      <p:nvGrpSpPr>
        <p:cNvPr id="1" name=""/>
        <p:cNvGrpSpPr/>
        <p:nvPr/>
      </p:nvGrpSpPr>
      <p:grpSpPr>
        <a:xfrm>
          <a:off x="0" y="0"/>
          <a:ext cx="0" cy="0"/>
          <a:chOff x="0" y="0"/>
          <a:chExt cx="0" cy="0"/>
        </a:xfrm>
      </p:grpSpPr>
      <p:grpSp>
        <p:nvGrpSpPr>
          <p:cNvPr name="Group 2" id="2"/>
          <p:cNvGrpSpPr/>
          <p:nvPr/>
        </p:nvGrpSpPr>
        <p:grpSpPr>
          <a:xfrm rot="0">
            <a:off x="478418" y="474099"/>
            <a:ext cx="17331164" cy="9338801"/>
            <a:chOff x="0" y="0"/>
            <a:chExt cx="2685051" cy="1446825"/>
          </a:xfrm>
        </p:grpSpPr>
        <p:sp>
          <p:nvSpPr>
            <p:cNvPr name="Freeform 3" id="3"/>
            <p:cNvSpPr/>
            <p:nvPr/>
          </p:nvSpPr>
          <p:spPr>
            <a:xfrm flipH="false" flipV="false" rot="0">
              <a:off x="0" y="0"/>
              <a:ext cx="2685051" cy="1446825"/>
            </a:xfrm>
            <a:custGeom>
              <a:avLst/>
              <a:gdLst/>
              <a:ahLst/>
              <a:cxnLst/>
              <a:rect r="r" b="b" t="t" l="l"/>
              <a:pathLst>
                <a:path h="1446825" w="2685051">
                  <a:moveTo>
                    <a:pt x="0" y="0"/>
                  </a:moveTo>
                  <a:lnTo>
                    <a:pt x="2685051" y="0"/>
                  </a:lnTo>
                  <a:lnTo>
                    <a:pt x="2685051" y="1446825"/>
                  </a:lnTo>
                  <a:lnTo>
                    <a:pt x="0" y="1446825"/>
                  </a:lnTo>
                  <a:close/>
                </a:path>
              </a:pathLst>
            </a:custGeom>
            <a:blipFill>
              <a:blip r:embed="rId2"/>
              <a:stretch>
                <a:fillRect l="0" t="-11822" r="0" b="-11822"/>
              </a:stretch>
            </a:blipFill>
          </p:spPr>
        </p:sp>
      </p:grpSp>
      <p:grpSp>
        <p:nvGrpSpPr>
          <p:cNvPr name="Group 4" id="4"/>
          <p:cNvGrpSpPr/>
          <p:nvPr/>
        </p:nvGrpSpPr>
        <p:grpSpPr>
          <a:xfrm rot="0">
            <a:off x="17376936" y="9387996"/>
            <a:ext cx="432646" cy="424904"/>
            <a:chOff x="0" y="0"/>
            <a:chExt cx="113948" cy="111909"/>
          </a:xfrm>
        </p:grpSpPr>
        <p:sp>
          <p:nvSpPr>
            <p:cNvPr name="Freeform 5" id="5"/>
            <p:cNvSpPr/>
            <p:nvPr/>
          </p:nvSpPr>
          <p:spPr>
            <a:xfrm flipH="false" flipV="false" rot="0">
              <a:off x="0" y="0"/>
              <a:ext cx="113948" cy="111909"/>
            </a:xfrm>
            <a:custGeom>
              <a:avLst/>
              <a:gdLst/>
              <a:ahLst/>
              <a:cxnLst/>
              <a:rect r="r" b="b" t="t" l="l"/>
              <a:pathLst>
                <a:path h="111909" w="113948">
                  <a:moveTo>
                    <a:pt x="0" y="0"/>
                  </a:moveTo>
                  <a:lnTo>
                    <a:pt x="113948" y="0"/>
                  </a:lnTo>
                  <a:lnTo>
                    <a:pt x="113948" y="111909"/>
                  </a:lnTo>
                  <a:lnTo>
                    <a:pt x="0" y="111909"/>
                  </a:lnTo>
                  <a:close/>
                </a:path>
              </a:pathLst>
            </a:custGeom>
            <a:solidFill>
              <a:srgbClr val="FFD21B"/>
            </a:solidFill>
          </p:spPr>
        </p:sp>
        <p:sp>
          <p:nvSpPr>
            <p:cNvPr name="TextBox 6" id="6"/>
            <p:cNvSpPr txBox="true"/>
            <p:nvPr/>
          </p:nvSpPr>
          <p:spPr>
            <a:xfrm>
              <a:off x="0" y="19050"/>
              <a:ext cx="113948" cy="92859"/>
            </a:xfrm>
            <a:prstGeom prst="rect">
              <a:avLst/>
            </a:prstGeom>
          </p:spPr>
          <p:txBody>
            <a:bodyPr anchor="ctr" rtlCol="false" tIns="50800" lIns="50800" bIns="50800" rIns="50800"/>
            <a:lstStyle/>
            <a:p>
              <a:pPr algn="ctr">
                <a:lnSpc>
                  <a:spcPts val="1455"/>
                </a:lnSpc>
              </a:pPr>
            </a:p>
          </p:txBody>
        </p:sp>
      </p:grpSp>
      <p:sp>
        <p:nvSpPr>
          <p:cNvPr name="TextBox 7" id="7"/>
          <p:cNvSpPr txBox="true"/>
          <p:nvPr/>
        </p:nvSpPr>
        <p:spPr>
          <a:xfrm rot="0">
            <a:off x="17376936" y="9507103"/>
            <a:ext cx="432646" cy="205740"/>
          </a:xfrm>
          <a:prstGeom prst="rect">
            <a:avLst/>
          </a:prstGeom>
        </p:spPr>
        <p:txBody>
          <a:bodyPr anchor="t" rtlCol="false" tIns="0" lIns="0" bIns="0" rIns="0">
            <a:spAutoFit/>
          </a:bodyPr>
          <a:lstStyle/>
          <a:p>
            <a:pPr algn="ctr">
              <a:lnSpc>
                <a:spcPts val="1455"/>
              </a:lnSpc>
            </a:pPr>
            <a:r>
              <a:rPr lang="en-US" b="true" sz="1500">
                <a:solidFill>
                  <a:srgbClr val="FFFFFF"/>
                </a:solidFill>
                <a:latin typeface="Coco Gothic Bold"/>
                <a:ea typeface="Coco Gothic Bold"/>
                <a:cs typeface="Coco Gothic Bold"/>
                <a:sym typeface="Coco Gothic Bold"/>
              </a:rPr>
              <a:t>6</a:t>
            </a:r>
          </a:p>
        </p:txBody>
      </p:sp>
      <p:grpSp>
        <p:nvGrpSpPr>
          <p:cNvPr name="Group 8" id="8"/>
          <p:cNvGrpSpPr/>
          <p:nvPr/>
        </p:nvGrpSpPr>
        <p:grpSpPr>
          <a:xfrm rot="0">
            <a:off x="725728" y="722948"/>
            <a:ext cx="16836543" cy="305753"/>
            <a:chOff x="0" y="0"/>
            <a:chExt cx="22448725" cy="407670"/>
          </a:xfrm>
        </p:grpSpPr>
        <p:sp>
          <p:nvSpPr>
            <p:cNvPr name="AutoShape 9" id="9"/>
            <p:cNvSpPr/>
            <p:nvPr/>
          </p:nvSpPr>
          <p:spPr>
            <a:xfrm flipV="true">
              <a:off x="0" y="401320"/>
              <a:ext cx="22448725" cy="0"/>
            </a:xfrm>
            <a:prstGeom prst="line">
              <a:avLst/>
            </a:prstGeom>
            <a:ln cap="flat" w="12700">
              <a:solidFill>
                <a:srgbClr val="FEFEFE"/>
              </a:solidFill>
              <a:prstDash val="solid"/>
              <a:headEnd type="none" len="sm" w="sm"/>
              <a:tailEnd type="none" len="sm" w="sm"/>
            </a:ln>
          </p:spPr>
        </p:sp>
        <p:sp>
          <p:nvSpPr>
            <p:cNvPr name="TextBox 10" id="10"/>
            <p:cNvSpPr txBox="true"/>
            <p:nvPr/>
          </p:nvSpPr>
          <p:spPr>
            <a:xfrm rot="0">
              <a:off x="0" y="19050"/>
              <a:ext cx="10337735" cy="280670"/>
            </a:xfrm>
            <a:prstGeom prst="rect">
              <a:avLst/>
            </a:prstGeom>
          </p:spPr>
          <p:txBody>
            <a:bodyPr anchor="t" rtlCol="false" tIns="0" lIns="0" bIns="0" rIns="0">
              <a:spAutoFit/>
            </a:bodyPr>
            <a:lstStyle/>
            <a:p>
              <a:pPr algn="l">
                <a:lnSpc>
                  <a:spcPts val="1455"/>
                </a:lnSpc>
              </a:pPr>
              <a:r>
                <a:rPr lang="en-US" sz="1500" b="true">
                  <a:solidFill>
                    <a:srgbClr val="FEFEFE"/>
                  </a:solidFill>
                  <a:latin typeface="Coco Gothic Bold"/>
                  <a:ea typeface="Coco Gothic Bold"/>
                  <a:cs typeface="Coco Gothic Bold"/>
                  <a:sym typeface="Coco Gothic Bold"/>
                </a:rPr>
                <a:t>PROJET DE BASES DE DONNÉES</a:t>
              </a:r>
            </a:p>
          </p:txBody>
        </p:sp>
      </p:grpSp>
      <p:sp>
        <p:nvSpPr>
          <p:cNvPr name="TextBox 11" id="11"/>
          <p:cNvSpPr txBox="true"/>
          <p:nvPr/>
        </p:nvSpPr>
        <p:spPr>
          <a:xfrm rot="0">
            <a:off x="3095704" y="4188967"/>
            <a:ext cx="12096591" cy="3717925"/>
          </a:xfrm>
          <a:prstGeom prst="rect">
            <a:avLst/>
          </a:prstGeom>
        </p:spPr>
        <p:txBody>
          <a:bodyPr anchor="t" rtlCol="false" tIns="0" lIns="0" bIns="0" rIns="0">
            <a:spAutoFit/>
          </a:bodyPr>
          <a:lstStyle/>
          <a:p>
            <a:pPr algn="ctr">
              <a:lnSpc>
                <a:spcPts val="9800"/>
              </a:lnSpc>
            </a:pPr>
            <a:r>
              <a:rPr lang="en-US" b="true" sz="7000">
                <a:solidFill>
                  <a:srgbClr val="FFD21B"/>
                </a:solidFill>
                <a:latin typeface="Coco Gothic Bold"/>
                <a:ea typeface="Coco Gothic Bold"/>
                <a:cs typeface="Coco Gothic Bold"/>
                <a:sym typeface="Coco Gothic Bold"/>
              </a:rPr>
              <a:t> DIAGRAMME ENTITÉ-RELATION (ER)</a:t>
            </a:r>
          </a:p>
          <a:p>
            <a:pPr algn="ctr">
              <a:lnSpc>
                <a:spcPts val="980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DAGYFQ5FsVQ</dc:identifier>
  <dcterms:modified xsi:type="dcterms:W3CDTF">2011-08-01T06:04:30Z</dcterms:modified>
  <cp:revision>1</cp:revision>
  <dc:title> Presentation </dc:title>
</cp:coreProperties>
</file>